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76" r:id="rId6"/>
    <p:sldId id="270" r:id="rId7"/>
    <p:sldId id="273" r:id="rId8"/>
    <p:sldId id="281" r:id="rId9"/>
    <p:sldId id="304" r:id="rId10"/>
    <p:sldId id="274" r:id="rId11"/>
    <p:sldId id="279" r:id="rId12"/>
    <p:sldId id="277" r:id="rId13"/>
    <p:sldId id="267" r:id="rId14"/>
    <p:sldId id="259" r:id="rId15"/>
    <p:sldId id="282" r:id="rId16"/>
    <p:sldId id="283" r:id="rId17"/>
    <p:sldId id="272" r:id="rId18"/>
    <p:sldId id="264" r:id="rId19"/>
    <p:sldId id="294" r:id="rId20"/>
    <p:sldId id="298" r:id="rId21"/>
    <p:sldId id="296" r:id="rId22"/>
    <p:sldId id="297" r:id="rId23"/>
    <p:sldId id="295" r:id="rId24"/>
    <p:sldId id="299" r:id="rId25"/>
    <p:sldId id="289" r:id="rId26"/>
    <p:sldId id="300" r:id="rId27"/>
    <p:sldId id="284" r:id="rId28"/>
    <p:sldId id="305" r:id="rId29"/>
    <p:sldId id="301" r:id="rId30"/>
    <p:sldId id="265" r:id="rId31"/>
    <p:sldId id="271" r:id="rId32"/>
    <p:sldId id="302" r:id="rId33"/>
    <p:sldId id="303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F2F2F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2" autoAdjust="0"/>
    <p:restoredTop sz="94660"/>
  </p:normalViewPr>
  <p:slideViewPr>
    <p:cSldViewPr>
      <p:cViewPr varScale="1">
        <p:scale>
          <a:sx n="86" d="100"/>
          <a:sy n="86" d="100"/>
        </p:scale>
        <p:origin x="461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1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7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2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5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04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05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7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586A-0788-4CE9-8C7E-ECF7F411605D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3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hyperlink" Target="https://www.koreaexim.go.kr/site/program/openapi/openApiView?menuid=001003002002001&amp;apino=2&amp;viewtype=C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1st.co.kr/html/mainThemeGlobalDirect.html" TargetMode="External"/><Relationship Id="rId7" Type="http://schemas.openxmlformats.org/officeDocument/2006/relationships/hyperlink" Target="https://www.koreaexim.go.kr/site/program/openapi/openApiView?menuid=001003002002001&amp;apino=2&amp;viewtype=C" TargetMode="External"/><Relationship Id="rId2" Type="http://schemas.openxmlformats.org/officeDocument/2006/relationships/hyperlink" Target="http://blog.kthdaisy.com:8080/recommendation_system_kthdaisy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ricegrabber.com/" TargetMode="External"/><Relationship Id="rId5" Type="http://schemas.openxmlformats.org/officeDocument/2006/relationships/hyperlink" Target="https://camelcamelcamel.com/" TargetMode="External"/><Relationship Id="rId4" Type="http://schemas.openxmlformats.org/officeDocument/2006/relationships/hyperlink" Target="http://www.g9.co.kr/Display/Glob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1859340"/>
            <a:ext cx="69894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직구 가격 비교 웹서비스</a:t>
            </a:r>
            <a:endParaRPr lang="en-US" altLang="ko-KR" sz="4800" dirty="0">
              <a:solidFill>
                <a:schemeClr val="bg1"/>
              </a:solidFill>
              <a:latin typeface="바른돋움OTFPro 3" pitchFamily="50" charset="-127"/>
              <a:ea typeface="바른돋움OTFPro 3" pitchFamily="50" charset="-127"/>
            </a:endParaRPr>
          </a:p>
          <a:p>
            <a:r>
              <a:rPr lang="en-US" altLang="ko-KR" sz="48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“</a:t>
            </a:r>
            <a:r>
              <a:rPr lang="ko-KR" altLang="en-US" sz="4800" dirty="0" err="1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직변</a:t>
            </a:r>
            <a:r>
              <a:rPr lang="en-US" altLang="ko-KR" sz="48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“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3762748"/>
            <a:ext cx="441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조 박수현 김선민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이교영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 장현수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한대룡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093296"/>
            <a:ext cx="9144000" cy="764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19572" y="3595874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각형 10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A0DBB9-68C2-46A4-9C87-CE9C20C5C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843514"/>
            <a:ext cx="2095608" cy="20829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616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429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2. Related Services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오픈 마켓 서비스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FC26A00-67CD-499C-A78B-1F183A13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04" y="1466713"/>
            <a:ext cx="4671668" cy="18849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82C978-29D5-4069-A64A-63CA14EA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5" y="3525618"/>
            <a:ext cx="4671667" cy="2044319"/>
          </a:xfrm>
          <a:prstGeom prst="rect">
            <a:avLst/>
          </a:prstGeom>
        </p:spPr>
      </p:pic>
      <p:sp>
        <p:nvSpPr>
          <p:cNvPr id="15" name="모서리가 둥근 직사각형 28">
            <a:extLst>
              <a:ext uri="{FF2B5EF4-FFF2-40B4-BE49-F238E27FC236}">
                <a16:creationId xmlns:a16="http://schemas.microsoft.com/office/drawing/2014/main" id="{9B2CD2A1-F162-4856-8605-5EE94AB6536A}"/>
              </a:ext>
            </a:extLst>
          </p:cNvPr>
          <p:cNvSpPr/>
          <p:nvPr/>
        </p:nvSpPr>
        <p:spPr>
          <a:xfrm>
            <a:off x="5220072" y="1466714"/>
            <a:ext cx="3528392" cy="41032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D4B16C-6059-4BB2-BC95-D3F7FCC8489E}"/>
              </a:ext>
            </a:extLst>
          </p:cNvPr>
          <p:cNvSpPr txBox="1"/>
          <p:nvPr/>
        </p:nvSpPr>
        <p:spPr>
          <a:xfrm>
            <a:off x="5405298" y="2306234"/>
            <a:ext cx="3157938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마켓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G9 / 11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번가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기존 오픈 마켓 서비스에서도 별도 페이지로 직구 서비스를 제공하고는 있음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MD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가 선정한 제품군이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해외에서 구매 대행을 하는 셀러 입점을 통해 온라인 판매 중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제한된 품목 안에서 추천 서비스 제공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C02DE-4046-42A6-8345-6E2E004A7185}"/>
              </a:ext>
            </a:extLst>
          </p:cNvPr>
          <p:cNvSpPr/>
          <p:nvPr/>
        </p:nvSpPr>
        <p:spPr>
          <a:xfrm>
            <a:off x="5165848" y="1906124"/>
            <a:ext cx="3636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오픈 마켓 직구 서비스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85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0AB30C-D7A8-4645-9EB3-80481670559D}"/>
              </a:ext>
            </a:extLst>
          </p:cNvPr>
          <p:cNvGrpSpPr/>
          <p:nvPr/>
        </p:nvGrpSpPr>
        <p:grpSpPr>
          <a:xfrm>
            <a:off x="329277" y="1377326"/>
            <a:ext cx="4594845" cy="2106302"/>
            <a:chOff x="259141" y="1466713"/>
            <a:chExt cx="4661631" cy="21369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F63214-85BA-4B21-82F3-A19DC8771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564"/>
            <a:stretch/>
          </p:blipFill>
          <p:spPr>
            <a:xfrm>
              <a:off x="265366" y="1466713"/>
              <a:ext cx="4655406" cy="6661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B47D65B-386C-4ED1-A55F-36A0A6692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840"/>
            <a:stretch/>
          </p:blipFill>
          <p:spPr>
            <a:xfrm>
              <a:off x="259141" y="2132856"/>
              <a:ext cx="4655406" cy="147077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37F44F5-6558-4940-9D34-D76B1A0FD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1" r="20666"/>
          <a:stretch/>
        </p:blipFill>
        <p:spPr>
          <a:xfrm>
            <a:off x="329276" y="3669717"/>
            <a:ext cx="4588709" cy="1892845"/>
          </a:xfrm>
          <a:prstGeom prst="rect">
            <a:avLst/>
          </a:prstGeom>
        </p:spPr>
      </p:pic>
      <p:sp>
        <p:nvSpPr>
          <p:cNvPr id="20" name="모서리가 둥근 직사각형 28">
            <a:extLst>
              <a:ext uri="{FF2B5EF4-FFF2-40B4-BE49-F238E27FC236}">
                <a16:creationId xmlns:a16="http://schemas.microsoft.com/office/drawing/2014/main" id="{3F87B598-4E18-4FA3-9B4F-3755BFDEC487}"/>
              </a:ext>
            </a:extLst>
          </p:cNvPr>
          <p:cNvSpPr/>
          <p:nvPr/>
        </p:nvSpPr>
        <p:spPr>
          <a:xfrm>
            <a:off x="5220072" y="1466714"/>
            <a:ext cx="3528392" cy="41032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E66E7C-6566-46B4-9535-5A5A0F0AA409}"/>
              </a:ext>
            </a:extLst>
          </p:cNvPr>
          <p:cNvSpPr txBox="1"/>
          <p:nvPr/>
        </p:nvSpPr>
        <p:spPr>
          <a:xfrm>
            <a:off x="5405298" y="2306234"/>
            <a:ext cx="3157938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CamelCamelCamel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Pricegrabber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미국 내 가격 정보 검색은 가능하지만 국가 간 가격 비교는 불가능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각 브랜드별 상품 품목은 제한적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브랜드 상품 전체가 검색되지는 않음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추천 시스템 제공되지 않음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714270-D19F-4DAC-B8CF-4797CC3869E4}"/>
              </a:ext>
            </a:extLst>
          </p:cNvPr>
          <p:cNvSpPr/>
          <p:nvPr/>
        </p:nvSpPr>
        <p:spPr>
          <a:xfrm>
            <a:off x="5165848" y="1906124"/>
            <a:ext cx="36368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해외 가격 비교 사이트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BE517-C735-43CC-8550-DF23D0D78BB9}"/>
              </a:ext>
            </a:extLst>
          </p:cNvPr>
          <p:cNvSpPr txBox="1"/>
          <p:nvPr/>
        </p:nvSpPr>
        <p:spPr>
          <a:xfrm>
            <a:off x="498214" y="392303"/>
            <a:ext cx="392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2. Related Services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해외 사이트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55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id="{62A7D1D3-B084-4037-8A6C-E63D989E5FC0}"/>
              </a:ext>
            </a:extLst>
          </p:cNvPr>
          <p:cNvSpPr/>
          <p:nvPr/>
        </p:nvSpPr>
        <p:spPr>
          <a:xfrm>
            <a:off x="3356397" y="3122348"/>
            <a:ext cx="1607537" cy="987783"/>
          </a:xfrm>
          <a:prstGeom prst="ellipse">
            <a:avLst/>
          </a:prstGeom>
          <a:pattFill prst="ltDnDiag">
            <a:fgClr>
              <a:srgbClr val="40404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6B9387-DB3E-4D37-8D55-F9EB26F43D8F}"/>
              </a:ext>
            </a:extLst>
          </p:cNvPr>
          <p:cNvSpPr/>
          <p:nvPr/>
        </p:nvSpPr>
        <p:spPr>
          <a:xfrm>
            <a:off x="1988051" y="1972119"/>
            <a:ext cx="1607537" cy="987783"/>
          </a:xfrm>
          <a:prstGeom prst="ellipse">
            <a:avLst/>
          </a:prstGeom>
          <a:pattFill prst="ltDnDiag">
            <a:fgClr>
              <a:srgbClr val="40404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4B7F16F-2A5D-41A9-BF67-33FCEE733240}"/>
              </a:ext>
            </a:extLst>
          </p:cNvPr>
          <p:cNvSpPr/>
          <p:nvPr/>
        </p:nvSpPr>
        <p:spPr>
          <a:xfrm>
            <a:off x="3880895" y="975201"/>
            <a:ext cx="2563314" cy="1575079"/>
          </a:xfrm>
          <a:prstGeom prst="ellipse">
            <a:avLst/>
          </a:prstGeom>
          <a:pattFill prst="ltDnDiag">
            <a:fgClr>
              <a:srgbClr val="40404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EACE98-D60D-4DD0-882F-C4B702211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00619"/>
              </p:ext>
            </p:extLst>
          </p:nvPr>
        </p:nvGraphicFramePr>
        <p:xfrm>
          <a:off x="719572" y="4844394"/>
          <a:ext cx="7704852" cy="1104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213">
                  <a:extLst>
                    <a:ext uri="{9D8B030D-6E8A-4147-A177-3AD203B41FA5}">
                      <a16:colId xmlns:a16="http://schemas.microsoft.com/office/drawing/2014/main" val="3656047189"/>
                    </a:ext>
                  </a:extLst>
                </a:gridCol>
                <a:gridCol w="1926213">
                  <a:extLst>
                    <a:ext uri="{9D8B030D-6E8A-4147-A177-3AD203B41FA5}">
                      <a16:colId xmlns:a16="http://schemas.microsoft.com/office/drawing/2014/main" val="2376677715"/>
                    </a:ext>
                  </a:extLst>
                </a:gridCol>
                <a:gridCol w="1926213">
                  <a:extLst>
                    <a:ext uri="{9D8B030D-6E8A-4147-A177-3AD203B41FA5}">
                      <a16:colId xmlns:a16="http://schemas.microsoft.com/office/drawing/2014/main" val="2111373483"/>
                    </a:ext>
                  </a:extLst>
                </a:gridCol>
                <a:gridCol w="1926213">
                  <a:extLst>
                    <a:ext uri="{9D8B030D-6E8A-4147-A177-3AD203B41FA5}">
                      <a16:colId xmlns:a16="http://schemas.microsoft.com/office/drawing/2014/main" val="3419012067"/>
                    </a:ext>
                  </a:extLst>
                </a:gridCol>
              </a:tblGrid>
              <a:tr h="36829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바른돋움OTFPro 1" pitchFamily="50" charset="-127"/>
                        </a:rPr>
                        <a:t>오픈 마켓 직구</a:t>
                      </a:r>
                      <a:endPara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바른돋움OTFPro 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바른돋움OTFPro 1" pitchFamily="50" charset="-127"/>
                          <a:cs typeface="+mn-cs"/>
                        </a:rPr>
                        <a:t>해외 사이트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바른돋움OTFPro 1" pitchFamily="50" charset="-127"/>
                          <a:cs typeface="+mn-cs"/>
                        </a:rPr>
                        <a:t>직변</a:t>
                      </a:r>
                      <a:endParaRPr lang="ko-KR" altLang="en-US" sz="16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바른돋움OTFPro 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911511"/>
                  </a:ext>
                </a:extLst>
              </a:tr>
              <a:tr h="368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바른돋움OTFPro 1" pitchFamily="50" charset="-127"/>
                        </a:rPr>
                        <a:t>Price Comparing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8533724"/>
                  </a:ext>
                </a:extLst>
              </a:tr>
              <a:tr h="368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바른돋움OTFPro 1" pitchFamily="50" charset="-127"/>
                        </a:rPr>
                        <a:t>Recommendation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11537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8FE1F6-9C20-4FB3-9D77-05AA12F3240C}"/>
              </a:ext>
            </a:extLst>
          </p:cNvPr>
          <p:cNvCxnSpPr>
            <a:cxnSpLocks/>
          </p:cNvCxnSpPr>
          <p:nvPr/>
        </p:nvCxnSpPr>
        <p:spPr>
          <a:xfrm>
            <a:off x="1668807" y="4180541"/>
            <a:ext cx="4392488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204B66-60F6-4347-9570-6B1FE6ADD59D}"/>
              </a:ext>
            </a:extLst>
          </p:cNvPr>
          <p:cNvCxnSpPr>
            <a:cxnSpLocks/>
          </p:cNvCxnSpPr>
          <p:nvPr/>
        </p:nvCxnSpPr>
        <p:spPr>
          <a:xfrm flipV="1">
            <a:off x="1965153" y="1208679"/>
            <a:ext cx="0" cy="322310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6C94A5-0DB9-4D4B-9826-7EFEF9348923}"/>
              </a:ext>
            </a:extLst>
          </p:cNvPr>
          <p:cNvSpPr/>
          <p:nvPr/>
        </p:nvSpPr>
        <p:spPr>
          <a:xfrm>
            <a:off x="414747" y="1326350"/>
            <a:ext cx="1538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Price Comparing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04DD9D-E85E-4D8B-BE3E-D131FEF9443F}"/>
              </a:ext>
            </a:extLst>
          </p:cNvPr>
          <p:cNvSpPr/>
          <p:nvPr/>
        </p:nvSpPr>
        <p:spPr>
          <a:xfrm>
            <a:off x="4550756" y="4201343"/>
            <a:ext cx="1613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Recommendation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EFFBE-F2FC-4003-B875-5030FCFFEF83}"/>
              </a:ext>
            </a:extLst>
          </p:cNvPr>
          <p:cNvGrpSpPr/>
          <p:nvPr/>
        </p:nvGrpSpPr>
        <p:grpSpPr>
          <a:xfrm>
            <a:off x="2227243" y="2242669"/>
            <a:ext cx="1129154" cy="451662"/>
            <a:chOff x="-2124744" y="2780928"/>
            <a:chExt cx="1800000" cy="720000"/>
          </a:xfrm>
        </p:grpSpPr>
        <p:sp>
          <p:nvSpPr>
            <p:cNvPr id="28" name="모서리가 둥근 직사각형 29">
              <a:extLst>
                <a:ext uri="{FF2B5EF4-FFF2-40B4-BE49-F238E27FC236}">
                  <a16:creationId xmlns:a16="http://schemas.microsoft.com/office/drawing/2014/main" id="{3EE81DC8-589B-427E-A6C6-5B3DE8CAA1DA}"/>
                </a:ext>
              </a:extLst>
            </p:cNvPr>
            <p:cNvSpPr/>
            <p:nvPr/>
          </p:nvSpPr>
          <p:spPr>
            <a:xfrm>
              <a:off x="-2124744" y="2780928"/>
              <a:ext cx="180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3849928-6A24-4D50-978B-F7D513B13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321" t="7993" r="59282" b="76021"/>
            <a:stretch/>
          </p:blipFill>
          <p:spPr>
            <a:xfrm>
              <a:off x="-1980728" y="3152204"/>
              <a:ext cx="1512168" cy="28803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F479690-51AD-435A-BE00-1BE416EB7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3" r="84492" b="87305"/>
            <a:stretch/>
          </p:blipFill>
          <p:spPr>
            <a:xfrm>
              <a:off x="-1476673" y="2852936"/>
              <a:ext cx="504057" cy="32769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D50E601-A57B-4D75-9317-8ED22199AF2C}"/>
              </a:ext>
            </a:extLst>
          </p:cNvPr>
          <p:cNvGrpSpPr/>
          <p:nvPr/>
        </p:nvGrpSpPr>
        <p:grpSpPr>
          <a:xfrm>
            <a:off x="3547519" y="3417756"/>
            <a:ext cx="1240505" cy="403032"/>
            <a:chOff x="-1565054" y="2564904"/>
            <a:chExt cx="1240505" cy="403032"/>
          </a:xfrm>
        </p:grpSpPr>
        <p:sp>
          <p:nvSpPr>
            <p:cNvPr id="31" name="모서리가 둥근 직사각형 29">
              <a:extLst>
                <a:ext uri="{FF2B5EF4-FFF2-40B4-BE49-F238E27FC236}">
                  <a16:creationId xmlns:a16="http://schemas.microsoft.com/office/drawing/2014/main" id="{4F24F397-59F9-4A21-890C-F582B7A2D978}"/>
                </a:ext>
              </a:extLst>
            </p:cNvPr>
            <p:cNvSpPr/>
            <p:nvPr/>
          </p:nvSpPr>
          <p:spPr>
            <a:xfrm>
              <a:off x="-1565054" y="2564904"/>
              <a:ext cx="1240505" cy="403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1E812EF-F56F-4FD6-A5C6-0E7A13D90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2242" b="83761"/>
            <a:stretch/>
          </p:blipFill>
          <p:spPr>
            <a:xfrm>
              <a:off x="-852669" y="2613368"/>
              <a:ext cx="362443" cy="3061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14B8302-F6C9-4D57-9337-AB051A68E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807" r="61486" b="84945"/>
            <a:stretch/>
          </p:blipFill>
          <p:spPr>
            <a:xfrm>
              <a:off x="-1336837" y="2617126"/>
              <a:ext cx="360039" cy="307778"/>
            </a:xfrm>
            <a:prstGeom prst="rect">
              <a:avLst/>
            </a:prstGeom>
          </p:spPr>
        </p:pic>
      </p:grpSp>
      <p:sp>
        <p:nvSpPr>
          <p:cNvPr id="40" name="모서리가 둥근 직사각형 28">
            <a:extLst>
              <a:ext uri="{FF2B5EF4-FFF2-40B4-BE49-F238E27FC236}">
                <a16:creationId xmlns:a16="http://schemas.microsoft.com/office/drawing/2014/main" id="{4604FCA8-449E-4975-B13E-113A1B31945C}"/>
              </a:ext>
            </a:extLst>
          </p:cNvPr>
          <p:cNvSpPr/>
          <p:nvPr/>
        </p:nvSpPr>
        <p:spPr>
          <a:xfrm>
            <a:off x="5497376" y="2571084"/>
            <a:ext cx="3251088" cy="108093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040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377426F-BB0C-4C89-B5B8-AF77742A5943}"/>
              </a:ext>
            </a:extLst>
          </p:cNvPr>
          <p:cNvCxnSpPr>
            <a:cxnSpLocks/>
          </p:cNvCxnSpPr>
          <p:nvPr/>
        </p:nvCxnSpPr>
        <p:spPr>
          <a:xfrm>
            <a:off x="5759033" y="2167577"/>
            <a:ext cx="604524" cy="307777"/>
          </a:xfrm>
          <a:prstGeom prst="straightConnector1">
            <a:avLst/>
          </a:prstGeom>
          <a:ln w="38100">
            <a:solidFill>
              <a:srgbClr val="40404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D427C46-EA8D-442E-971E-262EC4D6DDE6}"/>
              </a:ext>
            </a:extLst>
          </p:cNvPr>
          <p:cNvSpPr txBox="1"/>
          <p:nvPr/>
        </p:nvSpPr>
        <p:spPr>
          <a:xfrm>
            <a:off x="5590526" y="2663615"/>
            <a:ext cx="315793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국가별 가격 비교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유사 상품 추천 기능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이용객 만족을 높이는 직구 도움 시스템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F327DBE-109F-48D6-A7B2-6D7636954B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932" y="1136581"/>
            <a:ext cx="1249241" cy="1241670"/>
          </a:xfrm>
          <a:prstGeom prst="ellipse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B30E360-DF32-4906-9A57-7F8617BE3BD8}"/>
              </a:ext>
            </a:extLst>
          </p:cNvPr>
          <p:cNvSpPr txBox="1"/>
          <p:nvPr/>
        </p:nvSpPr>
        <p:spPr>
          <a:xfrm>
            <a:off x="498214" y="392303"/>
            <a:ext cx="372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2. Related Services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포지셔닝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93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5"/>
            <a:ext cx="318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3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돋움OTFPro 3" pitchFamily="50" charset="-127"/>
                <a:ea typeface="바른돋움OTFPro 3" pitchFamily="50" charset="-127"/>
                <a:cs typeface="+mn-cs"/>
              </a:rPr>
              <a:t>. FLOWCHART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494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D0E57C6-CD4B-41D8-BF9E-5A0A4302CA8F}"/>
              </a:ext>
            </a:extLst>
          </p:cNvPr>
          <p:cNvGrpSpPr/>
          <p:nvPr/>
        </p:nvGrpSpPr>
        <p:grpSpPr>
          <a:xfrm>
            <a:off x="3838469" y="2243160"/>
            <a:ext cx="1543829" cy="1277391"/>
            <a:chOff x="4015259" y="334226"/>
            <a:chExt cx="1543829" cy="127739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6308CD9-0216-482F-8731-3096D2257DC4}"/>
                </a:ext>
              </a:extLst>
            </p:cNvPr>
            <p:cNvSpPr/>
            <p:nvPr/>
          </p:nvSpPr>
          <p:spPr>
            <a:xfrm rot="1748033">
              <a:off x="4829851" y="334226"/>
              <a:ext cx="729237" cy="1032236"/>
            </a:xfrm>
            <a:prstGeom prst="ellipse">
              <a:avLst/>
            </a:prstGeom>
            <a:noFill/>
            <a:ln w="571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8AD398-635E-4905-9FAD-E5646C739FBA}"/>
                </a:ext>
              </a:extLst>
            </p:cNvPr>
            <p:cNvSpPr/>
            <p:nvPr/>
          </p:nvSpPr>
          <p:spPr>
            <a:xfrm rot="1767233">
              <a:off x="4015259" y="1010132"/>
              <a:ext cx="1264313" cy="60148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59D7462-FDC1-4600-ACDB-0E29C1DD2A01}"/>
                </a:ext>
              </a:extLst>
            </p:cNvPr>
            <p:cNvCxnSpPr>
              <a:cxnSpLocks/>
            </p:cNvCxnSpPr>
            <p:nvPr/>
          </p:nvCxnSpPr>
          <p:spPr>
            <a:xfrm>
              <a:off x="4782530" y="945148"/>
              <a:ext cx="1" cy="182656"/>
            </a:xfrm>
            <a:prstGeom prst="straightConnector1">
              <a:avLst/>
            </a:prstGeom>
            <a:ln w="57150">
              <a:solidFill>
                <a:srgbClr val="59595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98214" y="392303"/>
            <a:ext cx="4228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3. Flowchart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이용 고객 관점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플로우차트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203015" y="2089160"/>
            <a:ext cx="1681579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원하는 상품의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품번 검색</a:t>
            </a:r>
          </a:p>
        </p:txBody>
      </p:sp>
      <p:sp>
        <p:nvSpPr>
          <p:cNvPr id="3" name="AutoShape 2" descr="Man free icon">
            <a:extLst>
              <a:ext uri="{FF2B5EF4-FFF2-40B4-BE49-F238E27FC236}">
                <a16:creationId xmlns:a16="http://schemas.microsoft.com/office/drawing/2014/main" id="{B674DFB2-198A-41E4-AF2E-AAAA46F81D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1653" y="31888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63908C0-AE0D-44DA-8266-0E064576B5A3}"/>
              </a:ext>
            </a:extLst>
          </p:cNvPr>
          <p:cNvCxnSpPr>
            <a:cxnSpLocks/>
          </p:cNvCxnSpPr>
          <p:nvPr/>
        </p:nvCxnSpPr>
        <p:spPr>
          <a:xfrm flipV="1">
            <a:off x="1619672" y="2670307"/>
            <a:ext cx="428473" cy="503393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5E1D73-FE06-4E80-AF94-69C4822757EB}"/>
              </a:ext>
            </a:extLst>
          </p:cNvPr>
          <p:cNvCxnSpPr>
            <a:cxnSpLocks/>
          </p:cNvCxnSpPr>
          <p:nvPr/>
        </p:nvCxnSpPr>
        <p:spPr>
          <a:xfrm>
            <a:off x="1763688" y="3950993"/>
            <a:ext cx="428473" cy="503393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AC251C-2536-4367-B88A-3A0ACF8F0DFD}"/>
              </a:ext>
            </a:extLst>
          </p:cNvPr>
          <p:cNvSpPr/>
          <p:nvPr/>
        </p:nvSpPr>
        <p:spPr>
          <a:xfrm>
            <a:off x="4283968" y="1844824"/>
            <a:ext cx="176961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상품 추천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B1114D-174C-46CC-82DE-B0D58B5B5977}"/>
              </a:ext>
            </a:extLst>
          </p:cNvPr>
          <p:cNvCxnSpPr>
            <a:cxnSpLocks/>
          </p:cNvCxnSpPr>
          <p:nvPr/>
        </p:nvCxnSpPr>
        <p:spPr>
          <a:xfrm>
            <a:off x="3744140" y="2783461"/>
            <a:ext cx="354690" cy="424266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8C358DB-0C40-471F-9B6A-D0B4D73E881F}"/>
              </a:ext>
            </a:extLst>
          </p:cNvPr>
          <p:cNvCxnSpPr>
            <a:cxnSpLocks/>
          </p:cNvCxnSpPr>
          <p:nvPr/>
        </p:nvCxnSpPr>
        <p:spPr>
          <a:xfrm flipV="1">
            <a:off x="3655583" y="3886739"/>
            <a:ext cx="428473" cy="503393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6520F-2518-48FE-8E1F-70DEA39D98EB}"/>
              </a:ext>
            </a:extLst>
          </p:cNvPr>
          <p:cNvSpPr/>
          <p:nvPr/>
        </p:nvSpPr>
        <p:spPr>
          <a:xfrm>
            <a:off x="5826724" y="3325277"/>
            <a:ext cx="1769612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관심 상품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11C013-3820-4544-A8D9-9C427CA2C2BF}"/>
              </a:ext>
            </a:extLst>
          </p:cNvPr>
          <p:cNvCxnSpPr>
            <a:cxnSpLocks/>
          </p:cNvCxnSpPr>
          <p:nvPr/>
        </p:nvCxnSpPr>
        <p:spPr>
          <a:xfrm>
            <a:off x="5195993" y="3493603"/>
            <a:ext cx="600143" cy="1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8F6F86-6891-4C14-9BC5-B917B0CF0B9D}"/>
              </a:ext>
            </a:extLst>
          </p:cNvPr>
          <p:cNvSpPr/>
          <p:nvPr/>
        </p:nvSpPr>
        <p:spPr>
          <a:xfrm>
            <a:off x="3810490" y="3190553"/>
            <a:ext cx="1418322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국가별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가격 비교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902B20-E95F-4FC9-A796-D6A3805767A0}"/>
              </a:ext>
            </a:extLst>
          </p:cNvPr>
          <p:cNvCxnSpPr>
            <a:cxnSpLocks/>
          </p:cNvCxnSpPr>
          <p:nvPr/>
        </p:nvCxnSpPr>
        <p:spPr>
          <a:xfrm flipH="1">
            <a:off x="6012160" y="2062662"/>
            <a:ext cx="694177" cy="0"/>
          </a:xfrm>
          <a:prstGeom prst="straightConnector1">
            <a:avLst/>
          </a:prstGeom>
          <a:ln w="28575">
            <a:solidFill>
              <a:srgbClr val="96969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F21215D-BB53-4162-82AC-D176342B825D}"/>
              </a:ext>
            </a:extLst>
          </p:cNvPr>
          <p:cNvCxnSpPr>
            <a:cxnSpLocks/>
          </p:cNvCxnSpPr>
          <p:nvPr/>
        </p:nvCxnSpPr>
        <p:spPr>
          <a:xfrm flipV="1">
            <a:off x="6706337" y="2046346"/>
            <a:ext cx="0" cy="1294819"/>
          </a:xfrm>
          <a:prstGeom prst="straightConnector1">
            <a:avLst/>
          </a:prstGeom>
          <a:ln w="28575">
            <a:solidFill>
              <a:srgbClr val="96969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5930D3-DCFD-4B5A-99C0-9E01528C15F2}"/>
              </a:ext>
            </a:extLst>
          </p:cNvPr>
          <p:cNvSpPr/>
          <p:nvPr/>
        </p:nvSpPr>
        <p:spPr>
          <a:xfrm>
            <a:off x="6853902" y="2285755"/>
            <a:ext cx="182255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 저장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1AB9DC-6D1C-49ED-AAEC-791FE5C8A2EE}"/>
              </a:ext>
            </a:extLst>
          </p:cNvPr>
          <p:cNvSpPr/>
          <p:nvPr/>
        </p:nvSpPr>
        <p:spPr>
          <a:xfrm>
            <a:off x="440700" y="4137072"/>
            <a:ext cx="1512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직구 구매자</a:t>
            </a:r>
            <a:endParaRPr lang="ko-KR" altLang="en-US" sz="1600" spc="-150" dirty="0">
              <a:solidFill>
                <a:schemeClr val="bg1">
                  <a:lumMod val="6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6237DD-87A9-4533-8023-7049399B0B0A}"/>
              </a:ext>
            </a:extLst>
          </p:cNvPr>
          <p:cNvSpPr/>
          <p:nvPr/>
        </p:nvSpPr>
        <p:spPr>
          <a:xfrm>
            <a:off x="2235037" y="4362242"/>
            <a:ext cx="1512168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가격 차이가 큰 상품 클릭 </a:t>
            </a: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6D8F255C-A568-4A25-8104-C1F31CCD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13" y="3088350"/>
            <a:ext cx="936184" cy="9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50A598-60DF-4110-8FFC-46EAB46AC639}"/>
              </a:ext>
            </a:extLst>
          </p:cNvPr>
          <p:cNvSpPr/>
          <p:nvPr/>
        </p:nvSpPr>
        <p:spPr>
          <a:xfrm>
            <a:off x="420441" y="3183777"/>
            <a:ext cx="3862247" cy="7161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이미지 기반 추천시스템</a:t>
            </a:r>
            <a:endParaRPr lang="en-US" altLang="ko-KR" dirty="0">
              <a:solidFill>
                <a:prstClr val="white"/>
              </a:solidFill>
            </a:endParaRPr>
          </a:p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(Deep Learning)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03430-E3A2-47C4-A4DD-0A9717F0010F}"/>
              </a:ext>
            </a:extLst>
          </p:cNvPr>
          <p:cNvSpPr/>
          <p:nvPr/>
        </p:nvSpPr>
        <p:spPr>
          <a:xfrm>
            <a:off x="420441" y="3903857"/>
            <a:ext cx="3862247" cy="1325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black"/>
                </a:solidFill>
              </a:rPr>
              <a:t>〮 Autoencoder  &amp; cosine similarity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7F4C3A-6A1A-44F3-B077-D671245687EE}"/>
              </a:ext>
            </a:extLst>
          </p:cNvPr>
          <p:cNvSpPr/>
          <p:nvPr/>
        </p:nvSpPr>
        <p:spPr>
          <a:xfrm>
            <a:off x="4903826" y="3183780"/>
            <a:ext cx="3862247" cy="7161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협업 필터링 </a:t>
            </a:r>
            <a:endParaRPr lang="en-US" altLang="ko-KR" dirty="0">
              <a:solidFill>
                <a:prstClr val="white"/>
              </a:solidFill>
            </a:endParaRPr>
          </a:p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(Collaborative Filtering)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50017D-6C90-442C-8EAA-E86F9D73C4CF}"/>
              </a:ext>
            </a:extLst>
          </p:cNvPr>
          <p:cNvSpPr/>
          <p:nvPr/>
        </p:nvSpPr>
        <p:spPr>
          <a:xfrm>
            <a:off x="4903826" y="3903857"/>
            <a:ext cx="3862247" cy="1325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</a:rPr>
              <a:t>〮 </a:t>
            </a:r>
            <a:r>
              <a:rPr lang="ko-KR" altLang="en-US" dirty="0">
                <a:solidFill>
                  <a:prstClr val="black"/>
                </a:solidFill>
              </a:rPr>
              <a:t>사용자 기반 </a:t>
            </a:r>
            <a:r>
              <a:rPr lang="en-US" altLang="ko-KR" dirty="0">
                <a:solidFill>
                  <a:prstClr val="black"/>
                </a:solidFill>
              </a:rPr>
              <a:t>(user-based)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</a:rPr>
              <a:t>〮 </a:t>
            </a:r>
            <a:r>
              <a:rPr lang="ko-KR" altLang="en-US" dirty="0">
                <a:solidFill>
                  <a:prstClr val="black"/>
                </a:solidFill>
              </a:rPr>
              <a:t>아이템 기반 </a:t>
            </a:r>
            <a:r>
              <a:rPr lang="en-US" altLang="ko-KR" dirty="0">
                <a:solidFill>
                  <a:prstClr val="black"/>
                </a:solidFill>
              </a:rPr>
              <a:t>(item-based)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4A88-A37C-41C1-A615-EBA59EB19D0F}"/>
              </a:ext>
            </a:extLst>
          </p:cNvPr>
          <p:cNvCxnSpPr>
            <a:cxnSpLocks/>
          </p:cNvCxnSpPr>
          <p:nvPr/>
        </p:nvCxnSpPr>
        <p:spPr>
          <a:xfrm flipH="1">
            <a:off x="4018487" y="2535706"/>
            <a:ext cx="553513" cy="605262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FE0FCA5-A97E-486D-8B89-ECFAC68C5BE0}"/>
              </a:ext>
            </a:extLst>
          </p:cNvPr>
          <p:cNvCxnSpPr>
            <a:cxnSpLocks/>
          </p:cNvCxnSpPr>
          <p:nvPr/>
        </p:nvCxnSpPr>
        <p:spPr>
          <a:xfrm>
            <a:off x="4572000" y="2535705"/>
            <a:ext cx="576064" cy="605263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Image result for tensorflow png">
            <a:extLst>
              <a:ext uri="{FF2B5EF4-FFF2-40B4-BE49-F238E27FC236}">
                <a16:creationId xmlns:a16="http://schemas.microsoft.com/office/drawing/2014/main" id="{945CA4D8-71E3-452F-9072-259BB8073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750" y1="38222" x2="48750" y2="38222"/>
                        <a14:foregroundMark x1="24167" y1="69926" x2="24167" y2="69926"/>
                        <a14:foregroundMark x1="24500" y1="73926" x2="23833" y2="64593"/>
                        <a14:foregroundMark x1="22000" y1="63852" x2="27000" y2="62519"/>
                        <a14:foregroundMark x1="26083" y1="63852" x2="26083" y2="63852"/>
                        <a14:foregroundMark x1="26083" y1="63852" x2="21167" y2="63852"/>
                        <a14:foregroundMark x1="24500" y1="69630" x2="24500" y2="72889"/>
                        <a14:foregroundMark x1="26833" y1="70370" x2="26833" y2="70370"/>
                        <a14:foregroundMark x1="27167" y1="71111" x2="28833" y2="75556"/>
                        <a14:foregroundMark x1="31417" y1="72000" x2="29000" y2="68741"/>
                        <a14:foregroundMark x1="33750" y1="70370" x2="34167" y2="72741"/>
                        <a14:foregroundMark x1="37083" y1="67852" x2="37667" y2="69185"/>
                        <a14:foregroundMark x1="40750" y1="70963" x2="42083" y2="72000"/>
                        <a14:foregroundMark x1="42750" y1="68741" x2="40500" y2="77185"/>
                        <a14:foregroundMark x1="40500" y1="77185" x2="39000" y2="74519"/>
                        <a14:foregroundMark x1="46083" y1="73481" x2="46667" y2="75704"/>
                        <a14:foregroundMark x1="45000" y1="72889" x2="50000" y2="68741"/>
                        <a14:foregroundMark x1="50000" y1="68741" x2="48833" y2="77333"/>
                        <a14:foregroundMark x1="52333" y1="69630" x2="53833" y2="68741"/>
                        <a14:foregroundMark x1="58083" y1="64000" x2="57333" y2="63852"/>
                        <a14:foregroundMark x1="56833" y1="64593" x2="56833" y2="73481"/>
                        <a14:foregroundMark x1="57417" y1="69926" x2="58333" y2="69185"/>
                        <a14:foregroundMark x1="59500" y1="64444" x2="60333" y2="63852"/>
                        <a14:foregroundMark x1="63417" y1="65630" x2="62833" y2="73333"/>
                        <a14:foregroundMark x1="65333" y1="72148" x2="67167" y2="76148"/>
                        <a14:foregroundMark x1="69500" y1="70370" x2="70000" y2="74667"/>
                        <a14:foregroundMark x1="68500" y1="67259" x2="68500" y2="67259"/>
                        <a14:foregroundMark x1="70500" y1="68593" x2="73167" y2="74370"/>
                        <a14:foregroundMark x1="75000" y1="69778" x2="77417" y2="74074"/>
                        <a14:foregroundMark x1="78333" y1="69778" x2="77750" y2="73481"/>
                        <a14:foregroundMark x1="48167" y1="30815" x2="47000" y2="48593"/>
                        <a14:foregroundMark x1="47083" y1="27704" x2="44417" y2="31111"/>
                        <a14:foregroundMark x1="59083" y1="70222" x2="59083" y2="70222"/>
                        <a14:foregroundMark x1="59083" y1="70222" x2="60333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03" t="17318" r="16671" b="13781"/>
          <a:stretch/>
        </p:blipFill>
        <p:spPr bwMode="auto">
          <a:xfrm>
            <a:off x="3456908" y="1250770"/>
            <a:ext cx="2230184" cy="12743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D2EE89-135F-4003-8A07-8BDFAD473CF0}"/>
              </a:ext>
            </a:extLst>
          </p:cNvPr>
          <p:cNvSpPr txBox="1"/>
          <p:nvPr/>
        </p:nvSpPr>
        <p:spPr>
          <a:xfrm>
            <a:off x="498214" y="392303"/>
            <a:ext cx="617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# TensorFlow based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175018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18DD8-7426-48BC-BBFA-C141C0E25E3B}"/>
              </a:ext>
            </a:extLst>
          </p:cNvPr>
          <p:cNvSpPr txBox="1"/>
          <p:nvPr/>
        </p:nvSpPr>
        <p:spPr>
          <a:xfrm>
            <a:off x="498214" y="1258964"/>
            <a:ext cx="4320480" cy="36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 기반 추천시스템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(Deep Learning)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DE96F6-1861-4BD3-8E25-BA0A0FEC4232}"/>
              </a:ext>
            </a:extLst>
          </p:cNvPr>
          <p:cNvSpPr txBox="1"/>
          <p:nvPr/>
        </p:nvSpPr>
        <p:spPr>
          <a:xfrm>
            <a:off x="1143314" y="2600263"/>
            <a:ext cx="116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A3EE31B-01C5-4EE3-8A73-207C9EA681E4}"/>
              </a:ext>
            </a:extLst>
          </p:cNvPr>
          <p:cNvCxnSpPr>
            <a:cxnSpLocks/>
          </p:cNvCxnSpPr>
          <p:nvPr/>
        </p:nvCxnSpPr>
        <p:spPr>
          <a:xfrm>
            <a:off x="2309170" y="2472622"/>
            <a:ext cx="390026" cy="0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55AB868-D573-42F1-9670-B3E3253050E5}"/>
              </a:ext>
            </a:extLst>
          </p:cNvPr>
          <p:cNvSpPr txBox="1"/>
          <p:nvPr/>
        </p:nvSpPr>
        <p:spPr>
          <a:xfrm>
            <a:off x="5721755" y="2010957"/>
            <a:ext cx="2432076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Feature extraction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Cosine similarity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83AD4DA-4816-4508-92A4-8CAF4E8099F7}"/>
              </a:ext>
            </a:extLst>
          </p:cNvPr>
          <p:cNvCxnSpPr>
            <a:cxnSpLocks/>
          </p:cNvCxnSpPr>
          <p:nvPr/>
        </p:nvCxnSpPr>
        <p:spPr>
          <a:xfrm>
            <a:off x="5175823" y="2472622"/>
            <a:ext cx="390026" cy="0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35FCF437-8735-416F-9E29-721827962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61" y="4225244"/>
            <a:ext cx="724580" cy="72458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922A863-C9EA-49F3-AD6A-2151D497E7A4}"/>
              </a:ext>
            </a:extLst>
          </p:cNvPr>
          <p:cNvCxnSpPr>
            <a:cxnSpLocks/>
          </p:cNvCxnSpPr>
          <p:nvPr/>
        </p:nvCxnSpPr>
        <p:spPr>
          <a:xfrm flipH="1">
            <a:off x="6041992" y="2934287"/>
            <a:ext cx="949706" cy="1759402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래픽 38">
            <a:extLst>
              <a:ext uri="{FF2B5EF4-FFF2-40B4-BE49-F238E27FC236}">
                <a16:creationId xmlns:a16="http://schemas.microsoft.com/office/drawing/2014/main" id="{B01EE99D-4D99-4808-A156-13034345E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747" y="4123760"/>
            <a:ext cx="926232" cy="9262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A221507-AEF7-4818-84C7-284B1A74B2A8}"/>
              </a:ext>
            </a:extLst>
          </p:cNvPr>
          <p:cNvSpPr txBox="1"/>
          <p:nvPr/>
        </p:nvSpPr>
        <p:spPr>
          <a:xfrm>
            <a:off x="1606098" y="5001582"/>
            <a:ext cx="126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Customer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77EDEDE-BF1A-47AE-BDCB-37E0D5E5FEA2}"/>
              </a:ext>
            </a:extLst>
          </p:cNvPr>
          <p:cNvCxnSpPr>
            <a:cxnSpLocks/>
          </p:cNvCxnSpPr>
          <p:nvPr/>
        </p:nvCxnSpPr>
        <p:spPr>
          <a:xfrm>
            <a:off x="2791445" y="4745447"/>
            <a:ext cx="390026" cy="0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6AC9F4A-2BAE-447A-9EDB-C60CB6F48961}"/>
              </a:ext>
            </a:extLst>
          </p:cNvPr>
          <p:cNvSpPr txBox="1"/>
          <p:nvPr/>
        </p:nvSpPr>
        <p:spPr>
          <a:xfrm>
            <a:off x="3289679" y="4580492"/>
            <a:ext cx="2432076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Choose some items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3E415F-AD9E-4628-AC28-C153F7123E31}"/>
              </a:ext>
            </a:extLst>
          </p:cNvPr>
          <p:cNvSpPr txBox="1"/>
          <p:nvPr/>
        </p:nvSpPr>
        <p:spPr>
          <a:xfrm>
            <a:off x="2904801" y="2160952"/>
            <a:ext cx="2062847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Autoencoder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(Deep Learning)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51509E70-23E7-4F56-89AB-0091D70CF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6984" y="1904253"/>
            <a:ext cx="883710" cy="782477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1D3F8A0-48C8-466B-8A24-735F283FE06D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5721755" y="4745447"/>
            <a:ext cx="866469" cy="19711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7111052-62B7-4577-8A42-042983CC866A}"/>
              </a:ext>
            </a:extLst>
          </p:cNvPr>
          <p:cNvSpPr txBox="1"/>
          <p:nvPr/>
        </p:nvSpPr>
        <p:spPr>
          <a:xfrm>
            <a:off x="6447023" y="5001582"/>
            <a:ext cx="16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Similar items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653322-5C88-4509-9EEC-4E2B07F78913}"/>
              </a:ext>
            </a:extLst>
          </p:cNvPr>
          <p:cNvSpPr txBox="1"/>
          <p:nvPr/>
        </p:nvSpPr>
        <p:spPr>
          <a:xfrm>
            <a:off x="498214" y="392303"/>
            <a:ext cx="401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3. Flowchart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2)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추천 시스템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플로우차트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30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B55AC-90C9-4D71-B5CE-E2FF0940EEF4}"/>
              </a:ext>
            </a:extLst>
          </p:cNvPr>
          <p:cNvSpPr txBox="1"/>
          <p:nvPr/>
        </p:nvSpPr>
        <p:spPr>
          <a:xfrm>
            <a:off x="498214" y="1280967"/>
            <a:ext cx="507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협업 필터링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(collaborative filtering)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3CF39-313F-41F7-9EB5-4FFC9A202989}"/>
              </a:ext>
            </a:extLst>
          </p:cNvPr>
          <p:cNvSpPr txBox="1"/>
          <p:nvPr/>
        </p:nvSpPr>
        <p:spPr>
          <a:xfrm>
            <a:off x="5164654" y="2403928"/>
            <a:ext cx="166682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User based recommender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80B7FAB4-BCC6-4BCC-A179-6C757EC5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70" y="2658349"/>
            <a:ext cx="926232" cy="926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C5C5A-C881-4E46-A2F6-3E4F3D979634}"/>
              </a:ext>
            </a:extLst>
          </p:cNvPr>
          <p:cNvSpPr txBox="1"/>
          <p:nvPr/>
        </p:nvSpPr>
        <p:spPr>
          <a:xfrm>
            <a:off x="422527" y="3536171"/>
            <a:ext cx="1152128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customer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C5F5333-70F6-42D5-8F05-EAEF319AB7BE}"/>
              </a:ext>
            </a:extLst>
          </p:cNvPr>
          <p:cNvCxnSpPr>
            <a:cxnSpLocks/>
          </p:cNvCxnSpPr>
          <p:nvPr/>
        </p:nvCxnSpPr>
        <p:spPr>
          <a:xfrm>
            <a:off x="1444529" y="3145351"/>
            <a:ext cx="390026" cy="0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CF9A15-ACA2-46DB-A45A-BC400828A0AD}"/>
              </a:ext>
            </a:extLst>
          </p:cNvPr>
          <p:cNvSpPr txBox="1"/>
          <p:nvPr/>
        </p:nvSpPr>
        <p:spPr>
          <a:xfrm>
            <a:off x="1946091" y="2943477"/>
            <a:ext cx="2432076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Search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purchase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(web log)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FE71C4D-C7C1-4C6B-9017-242B197CCC3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441030" y="2727094"/>
            <a:ext cx="723624" cy="432766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584571C-6F6E-4BD2-9B9B-3E11894E67B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443119" y="3346040"/>
            <a:ext cx="730743" cy="408920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A3D2CD-4464-4470-B6C4-7BEB52B547BF}"/>
              </a:ext>
            </a:extLst>
          </p:cNvPr>
          <p:cNvSpPr txBox="1"/>
          <p:nvPr/>
        </p:nvSpPr>
        <p:spPr>
          <a:xfrm>
            <a:off x="5173862" y="3431794"/>
            <a:ext cx="166682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Item based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recommender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AE9E22-C23A-4CED-8843-2EDD72BA7894}"/>
              </a:ext>
            </a:extLst>
          </p:cNvPr>
          <p:cNvCxnSpPr>
            <a:cxnSpLocks/>
          </p:cNvCxnSpPr>
          <p:nvPr/>
        </p:nvCxnSpPr>
        <p:spPr>
          <a:xfrm>
            <a:off x="6857995" y="2673495"/>
            <a:ext cx="605786" cy="457909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5B24D7B-9731-409D-ADAF-9F4399FBCA0C}"/>
              </a:ext>
            </a:extLst>
          </p:cNvPr>
          <p:cNvCxnSpPr>
            <a:cxnSpLocks/>
          </p:cNvCxnSpPr>
          <p:nvPr/>
        </p:nvCxnSpPr>
        <p:spPr>
          <a:xfrm flipV="1">
            <a:off x="6872192" y="3442389"/>
            <a:ext cx="601528" cy="292866"/>
          </a:xfrm>
          <a:prstGeom prst="straightConnector1">
            <a:avLst/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>
            <a:extLst>
              <a:ext uri="{FF2B5EF4-FFF2-40B4-BE49-F238E27FC236}">
                <a16:creationId xmlns:a16="http://schemas.microsoft.com/office/drawing/2014/main" id="{2321ED3F-E8E9-4201-A49A-C48759E9D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1571" y="2793477"/>
            <a:ext cx="805517" cy="8055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5176FE-AE71-4799-B0C7-73D14E3C1071}"/>
              </a:ext>
            </a:extLst>
          </p:cNvPr>
          <p:cNvSpPr txBox="1"/>
          <p:nvPr/>
        </p:nvSpPr>
        <p:spPr>
          <a:xfrm>
            <a:off x="7750293" y="361460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9DDCADC-7623-4C6C-9E56-960CC8436689}"/>
              </a:ext>
            </a:extLst>
          </p:cNvPr>
          <p:cNvCxnSpPr>
            <a:cxnSpLocks/>
            <a:stCxn id="28" idx="2"/>
            <a:endCxn id="16" idx="2"/>
          </p:cNvCxnSpPr>
          <p:nvPr/>
        </p:nvCxnSpPr>
        <p:spPr>
          <a:xfrm rot="5400000" flipH="1">
            <a:off x="5421164" y="1330773"/>
            <a:ext cx="394129" cy="4912200"/>
          </a:xfrm>
          <a:prstGeom prst="bentConnector3">
            <a:avLst>
              <a:gd name="adj1" fmla="val -204266"/>
            </a:avLst>
          </a:prstGeom>
          <a:ln w="57150">
            <a:solidFill>
              <a:srgbClr val="59595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B12BEC-B969-4A96-AFF6-F2330DF12645}"/>
              </a:ext>
            </a:extLst>
          </p:cNvPr>
          <p:cNvSpPr txBox="1"/>
          <p:nvPr/>
        </p:nvSpPr>
        <p:spPr>
          <a:xfrm>
            <a:off x="4428492" y="4618835"/>
            <a:ext cx="2379472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Data accumulation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33585-1BF0-48CE-9055-351C605D058B}"/>
              </a:ext>
            </a:extLst>
          </p:cNvPr>
          <p:cNvSpPr txBox="1"/>
          <p:nvPr/>
        </p:nvSpPr>
        <p:spPr>
          <a:xfrm>
            <a:off x="498214" y="392303"/>
            <a:ext cx="401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3. Flowchart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2)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추천 시스템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플로우차트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005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5576" y="2444115"/>
            <a:ext cx="3976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4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돋움OTFPro 3" pitchFamily="50" charset="-127"/>
                <a:ea typeface="바른돋움OTFPro 3" pitchFamily="50" charset="-127"/>
                <a:cs typeface="+mn-cs"/>
              </a:rPr>
              <a:t>. USER INTERFACE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7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cxnSpLocks/>
          </p:cNvCxnSpPr>
          <p:nvPr/>
        </p:nvCxnSpPr>
        <p:spPr>
          <a:xfrm flipV="1">
            <a:off x="4607677" y="5044708"/>
            <a:ext cx="1" cy="10872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</p:cNvCxnSpPr>
          <p:nvPr/>
        </p:nvCxnSpPr>
        <p:spPr>
          <a:xfrm flipH="1" flipV="1">
            <a:off x="5778021" y="4120222"/>
            <a:ext cx="50411" cy="1799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3278961" y="2207969"/>
            <a:ext cx="2586078" cy="2586078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167952" y="1844824"/>
            <a:ext cx="972000" cy="97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상품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검색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004048" y="1844824"/>
            <a:ext cx="972000" cy="97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관심상품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507266" y="3527058"/>
            <a:ext cx="972000" cy="97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상품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추천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656679" y="3527058"/>
            <a:ext cx="972000" cy="97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가격비교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086000" y="4545232"/>
            <a:ext cx="972000" cy="97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배대지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링크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632307" y="2600581"/>
            <a:ext cx="1879386" cy="18793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바른돋움OTFPro 2" pitchFamily="50" charset="-127"/>
                <a:ea typeface="바른돋움OTFPro 2" pitchFamily="50" charset="-127"/>
              </a:rPr>
              <a:t>해외직구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6680" y="1598093"/>
            <a:ext cx="2340000" cy="144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상품 검색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관심 있는 브랜드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카테고리별로 상품을 검색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직접 상품명을 검색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16680" y="4252699"/>
            <a:ext cx="2340000" cy="144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환율 선택 가격비교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기준이 되는 환율을 결정하고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각 나라별 제품가격을 보여주며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해당 기준환율로 환산한 금액으로 최저가를 산정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487321" y="1579822"/>
            <a:ext cx="2340000" cy="144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관심상품등록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관심상품으로 등록하여 브랜드별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국가별로 금액 절약내역을 확인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487321" y="4234428"/>
            <a:ext cx="2340000" cy="144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브랜드추천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 상품추천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관심 브랜드 추천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관심 상품 추천 및 관심 있는 제품의 가격이 크게 차이나 해외구매가 유익한 경우 추천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309BA-BFF4-40E7-8F22-4D1DEF8A2ECF}"/>
              </a:ext>
            </a:extLst>
          </p:cNvPr>
          <p:cNvSpPr txBox="1"/>
          <p:nvPr/>
        </p:nvSpPr>
        <p:spPr>
          <a:xfrm>
            <a:off x="498214" y="392303"/>
            <a:ext cx="35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4. User Interface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UI/UX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개요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66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890977"/>
            <a:ext cx="3054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CONTENTS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E39D39-A546-4D7E-85A8-BD874E471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843514"/>
            <a:ext cx="2095608" cy="2082907"/>
          </a:xfrm>
          <a:prstGeom prst="ellipse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E9AAF5-7738-4029-8DA1-8D177C6B681F}"/>
              </a:ext>
            </a:extLst>
          </p:cNvPr>
          <p:cNvSpPr/>
          <p:nvPr/>
        </p:nvSpPr>
        <p:spPr>
          <a:xfrm>
            <a:off x="4427984" y="3830549"/>
            <a:ext cx="4598704" cy="2095869"/>
          </a:xfrm>
          <a:prstGeom prst="rect">
            <a:avLst/>
          </a:prstGeom>
          <a:solidFill>
            <a:srgbClr val="F2F2F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10907" y="2708920"/>
            <a:ext cx="25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2. RELATED SERVICES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6738" y="2708920"/>
            <a:ext cx="187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3. FLOWCHART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075" y="2708920"/>
            <a:ext cx="207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BACKGROUND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56752-757E-43D1-88DD-42D5901D7261}"/>
              </a:ext>
            </a:extLst>
          </p:cNvPr>
          <p:cNvSpPr txBox="1"/>
          <p:nvPr/>
        </p:nvSpPr>
        <p:spPr>
          <a:xfrm>
            <a:off x="3510907" y="3789040"/>
            <a:ext cx="2221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5. DEVELOPMENT 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  &amp; SCHEDULE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50AFC-3F0C-4AAB-B037-AF0EDA2CD9A1}"/>
              </a:ext>
            </a:extLst>
          </p:cNvPr>
          <p:cNvSpPr txBox="1"/>
          <p:nvPr/>
        </p:nvSpPr>
        <p:spPr>
          <a:xfrm>
            <a:off x="6196738" y="3789040"/>
            <a:ext cx="247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6. EXPECTED RESULT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  &amp; BENEFIT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FADAC-1D95-4411-90C4-69417F702813}"/>
              </a:ext>
            </a:extLst>
          </p:cNvPr>
          <p:cNvSpPr txBox="1"/>
          <p:nvPr/>
        </p:nvSpPr>
        <p:spPr>
          <a:xfrm>
            <a:off x="825075" y="3789040"/>
            <a:ext cx="232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4.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64628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95" y="1404000"/>
            <a:ext cx="5436410" cy="4050000"/>
          </a:xfrm>
          <a:prstGeom prst="rect">
            <a:avLst/>
          </a:prstGeom>
        </p:spPr>
      </p:pic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329462" y="2819366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BEST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브랜드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14" name="직선 화살표 연결선 13"/>
          <p:cNvCxnSpPr>
            <a:cxnSpLocks/>
            <a:stCxn id="28" idx="6"/>
          </p:cNvCxnSpPr>
          <p:nvPr/>
        </p:nvCxnSpPr>
        <p:spPr>
          <a:xfrm flipV="1">
            <a:off x="1769462" y="3140968"/>
            <a:ext cx="714306" cy="398398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6854108" y="1833426"/>
            <a:ext cx="1073072" cy="206464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452320" y="3635749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관심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상품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22" name="직선 화살표 연결선 21"/>
          <p:cNvCxnSpPr>
            <a:stCxn id="26" idx="1"/>
          </p:cNvCxnSpPr>
          <p:nvPr/>
        </p:nvCxnSpPr>
        <p:spPr>
          <a:xfrm flipH="1">
            <a:off x="6315811" y="1084564"/>
            <a:ext cx="1386500" cy="52305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7491428" y="873681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검색기능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68610-B95C-49BF-8B94-8D09EBF6F7EF}"/>
              </a:ext>
            </a:extLst>
          </p:cNvPr>
          <p:cNvSpPr txBox="1"/>
          <p:nvPr/>
        </p:nvSpPr>
        <p:spPr>
          <a:xfrm>
            <a:off x="498214" y="392303"/>
            <a:ext cx="3301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4. User Interface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홈 화면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36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95" y="1404000"/>
            <a:ext cx="5436411" cy="4050000"/>
          </a:xfrm>
          <a:prstGeom prst="rect">
            <a:avLst/>
          </a:prstGeom>
        </p:spPr>
      </p:pic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323688" y="1229873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카테고리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확인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14" name="직선 화살표 연결선 13"/>
          <p:cNvCxnSpPr>
            <a:stCxn id="28" idx="6"/>
          </p:cNvCxnSpPr>
          <p:nvPr/>
        </p:nvCxnSpPr>
        <p:spPr>
          <a:xfrm>
            <a:off x="1763688" y="1949873"/>
            <a:ext cx="668353" cy="20177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1" idx="2"/>
          </p:cNvCxnSpPr>
          <p:nvPr/>
        </p:nvCxnSpPr>
        <p:spPr>
          <a:xfrm flipH="1" flipV="1">
            <a:off x="6372201" y="2382639"/>
            <a:ext cx="955328" cy="18496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327529" y="1847601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카테고리 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제품 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모아보기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4E56C-9FCA-481A-8193-8DF6DF069BAE}"/>
              </a:ext>
            </a:extLst>
          </p:cNvPr>
          <p:cNvSpPr txBox="1"/>
          <p:nvPr/>
        </p:nvSpPr>
        <p:spPr>
          <a:xfrm>
            <a:off x="498214" y="392303"/>
            <a:ext cx="42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4. User Interface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카테고리별 제품 검색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15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95" y="1404000"/>
            <a:ext cx="5436411" cy="4050000"/>
          </a:xfrm>
          <a:prstGeom prst="rect">
            <a:avLst/>
          </a:prstGeom>
        </p:spPr>
      </p:pic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7596335" y="3212532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브랜드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내용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7157" y="1340916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브랜드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카테고리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801064" y="4365104"/>
            <a:ext cx="1402784" cy="39649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>
            <a:off x="1853794" y="2348880"/>
            <a:ext cx="485958" cy="290836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51519" y="4173551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관련 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브랜드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추천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22" name="직선 화살표 연결선 21"/>
          <p:cNvCxnSpPr>
            <a:stCxn id="26" idx="2"/>
          </p:cNvCxnSpPr>
          <p:nvPr/>
        </p:nvCxnSpPr>
        <p:spPr>
          <a:xfrm flipH="1" flipV="1">
            <a:off x="6516216" y="3356994"/>
            <a:ext cx="1080119" cy="575538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F2FC16-FEDD-497F-9B4B-81E6470FDAD8}"/>
              </a:ext>
            </a:extLst>
          </p:cNvPr>
          <p:cNvSpPr txBox="1"/>
          <p:nvPr/>
        </p:nvSpPr>
        <p:spPr>
          <a:xfrm>
            <a:off x="498214" y="392303"/>
            <a:ext cx="41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4. User Interface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브랜드별 제품 검색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48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95" y="1404000"/>
            <a:ext cx="5436411" cy="4050000"/>
          </a:xfrm>
          <a:prstGeom prst="rect">
            <a:avLst/>
          </a:prstGeom>
        </p:spPr>
      </p:pic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7448806" y="3966043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관심상품 추가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5696" y="1229873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개별제품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국가별 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가격 비교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31" name="직선 화살표 연결선 30"/>
          <p:cNvCxnSpPr>
            <a:stCxn id="18" idx="6"/>
          </p:cNvCxnSpPr>
          <p:nvPr/>
        </p:nvCxnSpPr>
        <p:spPr>
          <a:xfrm flipV="1">
            <a:off x="1868364" y="4342738"/>
            <a:ext cx="1191468" cy="55081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  <a:stCxn id="28" idx="6"/>
          </p:cNvCxnSpPr>
          <p:nvPr/>
        </p:nvCxnSpPr>
        <p:spPr>
          <a:xfrm>
            <a:off x="1835696" y="1949873"/>
            <a:ext cx="2592288" cy="7200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6588224" y="1872397"/>
            <a:ext cx="1005110" cy="54849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28364" y="4173550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관련상품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추천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52320" y="1104812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실시간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환율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5940152" y="3332634"/>
            <a:ext cx="1508655" cy="1289088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45A579-EA72-4ADF-B5BB-BB64555CBBD6}"/>
              </a:ext>
            </a:extLst>
          </p:cNvPr>
          <p:cNvSpPr txBox="1"/>
          <p:nvPr/>
        </p:nvSpPr>
        <p:spPr>
          <a:xfrm>
            <a:off x="498214" y="392303"/>
            <a:ext cx="417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4. User Interface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개별 제품 가격 비교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690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23" y="1403947"/>
            <a:ext cx="5436554" cy="4050107"/>
          </a:xfrm>
          <a:prstGeom prst="rect">
            <a:avLst/>
          </a:prstGeom>
        </p:spPr>
      </p:pic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7437573" y="4059276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제품별</a:t>
            </a:r>
            <a:r>
              <a:rPr lang="en-US" altLang="ko-KR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브랜드별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절약 금액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5206" y="1340351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브랜드별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제품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모아보기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31" name="직선 화살표 연결선 30"/>
          <p:cNvCxnSpPr>
            <a:stCxn id="18" idx="6"/>
          </p:cNvCxnSpPr>
          <p:nvPr/>
        </p:nvCxnSpPr>
        <p:spPr>
          <a:xfrm flipV="1">
            <a:off x="1691520" y="4342739"/>
            <a:ext cx="1368312" cy="343306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  <a:stCxn id="28" idx="6"/>
          </p:cNvCxnSpPr>
          <p:nvPr/>
        </p:nvCxnSpPr>
        <p:spPr>
          <a:xfrm>
            <a:off x="1675206" y="2060351"/>
            <a:ext cx="1456634" cy="1022376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1" idx="2"/>
          </p:cNvCxnSpPr>
          <p:nvPr/>
        </p:nvCxnSpPr>
        <p:spPr>
          <a:xfrm flipH="1">
            <a:off x="6156176" y="2060351"/>
            <a:ext cx="1145870" cy="62344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51520" y="3966045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배대지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LINK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제공</a:t>
            </a:r>
            <a:endParaRPr lang="en-US" altLang="ko-KR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302046" y="1340351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구매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페이지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링크</a:t>
            </a:r>
            <a:endParaRPr lang="en-US" altLang="ko-KR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6516216" y="3718403"/>
            <a:ext cx="932594" cy="90332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0FD9A0-7A34-4CEE-A834-88874184F24B}"/>
              </a:ext>
            </a:extLst>
          </p:cNvPr>
          <p:cNvSpPr txBox="1"/>
          <p:nvPr/>
        </p:nvSpPr>
        <p:spPr>
          <a:xfrm>
            <a:off x="498214" y="392303"/>
            <a:ext cx="417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4. User Interface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개별 제품 가격 비교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66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5"/>
            <a:ext cx="636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5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돋움OTFPro 3" pitchFamily="50" charset="-127"/>
                <a:ea typeface="바른돋움OTFPro 3" pitchFamily="50" charset="-127"/>
                <a:cs typeface="+mn-cs"/>
              </a:rPr>
              <a:t>. </a:t>
            </a: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DEVELOPMENT</a:t>
            </a:r>
            <a:r>
              <a:rPr lang="ko-KR" altLang="en-US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&amp;</a:t>
            </a:r>
            <a:r>
              <a:rPr lang="ko-KR" altLang="en-US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SCHEDULE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바른돋움OTFPro 3" pitchFamily="50" charset="-127"/>
              <a:ea typeface="바른돋움OTFPro 3" pitchFamily="50" charset="-127"/>
              <a:cs typeface="+mn-cs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742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394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5. Development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5A7162-AEF0-4B21-A490-11525AC09D11}"/>
              </a:ext>
            </a:extLst>
          </p:cNvPr>
          <p:cNvSpPr/>
          <p:nvPr/>
        </p:nvSpPr>
        <p:spPr>
          <a:xfrm>
            <a:off x="6066030" y="2753052"/>
            <a:ext cx="23402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한국수출입은행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실시간환율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API</a:t>
            </a:r>
          </a:p>
          <a:p>
            <a:pPr algn="ctr"/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algn="ctr"/>
            <a:r>
              <a:rPr lang="en-US" altLang="ko-KR" sz="600" dirty="0">
                <a:hlinkClick r:id="rId2"/>
              </a:rPr>
              <a:t>https://www.koreaexim.go.kr/site/program/openapi/openApiView?menuid=001003002002001&amp;apino=2&amp;viewtype=C</a:t>
            </a:r>
            <a:endParaRPr lang="en-US" altLang="ko-KR" sz="600" dirty="0"/>
          </a:p>
        </p:txBody>
      </p:sp>
      <p:pic>
        <p:nvPicPr>
          <p:cNvPr id="2052" name="Picture 4" descr="Image result for tensorflow png">
            <a:extLst>
              <a:ext uri="{FF2B5EF4-FFF2-40B4-BE49-F238E27FC236}">
                <a16:creationId xmlns:a16="http://schemas.microsoft.com/office/drawing/2014/main" id="{86A7AF0F-BF59-443F-BE73-EB287DD6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750" y1="38222" x2="48750" y2="38222"/>
                        <a14:foregroundMark x1="24167" y1="69926" x2="24167" y2="69926"/>
                        <a14:foregroundMark x1="24500" y1="73926" x2="23833" y2="64593"/>
                        <a14:foregroundMark x1="22000" y1="63852" x2="27000" y2="62519"/>
                        <a14:foregroundMark x1="26083" y1="63852" x2="26083" y2="63852"/>
                        <a14:foregroundMark x1="26083" y1="63852" x2="21167" y2="63852"/>
                        <a14:foregroundMark x1="24500" y1="69630" x2="24500" y2="72889"/>
                        <a14:foregroundMark x1="26833" y1="70370" x2="26833" y2="70370"/>
                        <a14:foregroundMark x1="27167" y1="71111" x2="28833" y2="75556"/>
                        <a14:foregroundMark x1="31417" y1="72000" x2="29000" y2="68741"/>
                        <a14:foregroundMark x1="33750" y1="70370" x2="34167" y2="72741"/>
                        <a14:foregroundMark x1="37083" y1="67852" x2="37667" y2="69185"/>
                        <a14:foregroundMark x1="40750" y1="70963" x2="42083" y2="72000"/>
                        <a14:foregroundMark x1="42750" y1="68741" x2="40500" y2="77185"/>
                        <a14:foregroundMark x1="40500" y1="77185" x2="39000" y2="74519"/>
                        <a14:foregroundMark x1="46083" y1="73481" x2="46667" y2="75704"/>
                        <a14:foregroundMark x1="45000" y1="72889" x2="50000" y2="68741"/>
                        <a14:foregroundMark x1="50000" y1="68741" x2="48833" y2="77333"/>
                        <a14:foregroundMark x1="52333" y1="69630" x2="53833" y2="68741"/>
                        <a14:foregroundMark x1="58083" y1="64000" x2="57333" y2="63852"/>
                        <a14:foregroundMark x1="56833" y1="64593" x2="56833" y2="73481"/>
                        <a14:foregroundMark x1="57417" y1="69926" x2="58333" y2="69185"/>
                        <a14:foregroundMark x1="59500" y1="64444" x2="60333" y2="63852"/>
                        <a14:foregroundMark x1="63417" y1="65630" x2="62833" y2="73333"/>
                        <a14:foregroundMark x1="65333" y1="72148" x2="67167" y2="76148"/>
                        <a14:foregroundMark x1="69500" y1="70370" x2="70000" y2="74667"/>
                        <a14:foregroundMark x1="68500" y1="67259" x2="68500" y2="67259"/>
                        <a14:foregroundMark x1="70500" y1="68593" x2="73167" y2="74370"/>
                        <a14:foregroundMark x1="75000" y1="69778" x2="77417" y2="74074"/>
                        <a14:foregroundMark x1="78333" y1="69778" x2="77750" y2="73481"/>
                        <a14:foregroundMark x1="48167" y1="30815" x2="47000" y2="48593"/>
                        <a14:foregroundMark x1="47083" y1="27704" x2="44417" y2="31111"/>
                        <a14:foregroundMark x1="59083" y1="70222" x2="59083" y2="70222"/>
                        <a14:foregroundMark x1="59083" y1="70222" x2="60333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03" t="17318" r="16671" b="13781"/>
          <a:stretch/>
        </p:blipFill>
        <p:spPr bwMode="auto">
          <a:xfrm>
            <a:off x="3398690" y="2636912"/>
            <a:ext cx="2230184" cy="127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jango png">
            <a:extLst>
              <a:ext uri="{FF2B5EF4-FFF2-40B4-BE49-F238E27FC236}">
                <a16:creationId xmlns:a16="http://schemas.microsoft.com/office/drawing/2014/main" id="{6114941A-48A1-443F-ABB8-61180367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5" y="3356992"/>
            <a:ext cx="1696587" cy="7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ysql png">
            <a:extLst>
              <a:ext uri="{FF2B5EF4-FFF2-40B4-BE49-F238E27FC236}">
                <a16:creationId xmlns:a16="http://schemas.microsoft.com/office/drawing/2014/main" id="{7C1D59A2-81CC-46A5-89A5-04FE52EFC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30" y="4212525"/>
            <a:ext cx="1137453" cy="7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bootstrap png">
            <a:extLst>
              <a:ext uri="{FF2B5EF4-FFF2-40B4-BE49-F238E27FC236}">
                <a16:creationId xmlns:a16="http://schemas.microsoft.com/office/drawing/2014/main" id="{66A83B18-B79B-4FFB-B7F0-D10A646ED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72" y="2116762"/>
            <a:ext cx="1267909" cy="12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D33D309-4604-43A1-8181-4C0DE9A666CE}"/>
              </a:ext>
            </a:extLst>
          </p:cNvPr>
          <p:cNvCxnSpPr/>
          <p:nvPr/>
        </p:nvCxnSpPr>
        <p:spPr>
          <a:xfrm>
            <a:off x="3186264" y="2204864"/>
            <a:ext cx="0" cy="2520280"/>
          </a:xfrm>
          <a:prstGeom prst="line">
            <a:avLst/>
          </a:prstGeom>
          <a:ln w="28575">
            <a:solidFill>
              <a:srgbClr val="A3A3A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1D1036-18BE-4487-9DA8-AC60091420EB}"/>
              </a:ext>
            </a:extLst>
          </p:cNvPr>
          <p:cNvCxnSpPr/>
          <p:nvPr/>
        </p:nvCxnSpPr>
        <p:spPr>
          <a:xfrm>
            <a:off x="5868144" y="2204864"/>
            <a:ext cx="0" cy="2520280"/>
          </a:xfrm>
          <a:prstGeom prst="line">
            <a:avLst/>
          </a:prstGeom>
          <a:ln w="28575">
            <a:solidFill>
              <a:srgbClr val="A3A3A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D62D65-0EF5-4C25-ABE8-7E1EC76994C0}"/>
              </a:ext>
            </a:extLst>
          </p:cNvPr>
          <p:cNvSpPr/>
          <p:nvPr/>
        </p:nvSpPr>
        <p:spPr>
          <a:xfrm>
            <a:off x="1002188" y="1556792"/>
            <a:ext cx="1769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Web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1BDB9D-62EB-4626-A360-413EBCBA3C67}"/>
              </a:ext>
            </a:extLst>
          </p:cNvPr>
          <p:cNvSpPr/>
          <p:nvPr/>
        </p:nvSpPr>
        <p:spPr>
          <a:xfrm>
            <a:off x="3687194" y="1556792"/>
            <a:ext cx="1769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Deep Learning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C41F4B-33D5-4097-8580-1293E4C2118E}"/>
              </a:ext>
            </a:extLst>
          </p:cNvPr>
          <p:cNvSpPr/>
          <p:nvPr/>
        </p:nvSpPr>
        <p:spPr>
          <a:xfrm>
            <a:off x="6348718" y="1556792"/>
            <a:ext cx="1769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추가 </a:t>
            </a:r>
            <a:r>
              <a:rPr lang="en-US" altLang="ko-KR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64766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4CA4DC-9D3A-4F88-A576-A8212C7523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3011" y="889339"/>
          <a:ext cx="8051417" cy="4900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3218">
                  <a:extLst>
                    <a:ext uri="{9D8B030D-6E8A-4147-A177-3AD203B41FA5}">
                      <a16:colId xmlns:a16="http://schemas.microsoft.com/office/drawing/2014/main" val="2242221724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2619823666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360307250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4237765464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2931161020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907398954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68172130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3056460775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1709238151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3099545443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3404613390"/>
                    </a:ext>
                  </a:extLst>
                </a:gridCol>
                <a:gridCol w="567109">
                  <a:extLst>
                    <a:ext uri="{9D8B030D-6E8A-4147-A177-3AD203B41FA5}">
                      <a16:colId xmlns:a16="http://schemas.microsoft.com/office/drawing/2014/main" val="1128050698"/>
                    </a:ext>
                  </a:extLst>
                </a:gridCol>
              </a:tblGrid>
              <a:tr h="816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189107"/>
                  </a:ext>
                </a:extLst>
              </a:tr>
              <a:tr h="8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Requirements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35254"/>
                  </a:ext>
                </a:extLst>
              </a:tr>
              <a:tr h="8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Design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8396787"/>
                  </a:ext>
                </a:extLst>
              </a:tr>
              <a:tr h="8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System Engineering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880709"/>
                  </a:ext>
                </a:extLst>
              </a:tr>
              <a:tr h="8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Integration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8280679"/>
                  </a:ext>
                </a:extLst>
              </a:tr>
              <a:tr h="8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Validation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&amp; </a:t>
                      </a:r>
                      <a:r>
                        <a:rPr lang="en-US" altLang="ko-KR" sz="1600" dirty="0" err="1"/>
                        <a:t>Valification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363563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D0145-C4BE-438F-B44D-3BC1D9A77B79}"/>
              </a:ext>
            </a:extLst>
          </p:cNvPr>
          <p:cNvSpPr/>
          <p:nvPr/>
        </p:nvSpPr>
        <p:spPr>
          <a:xfrm>
            <a:off x="2335561" y="1916832"/>
            <a:ext cx="864096" cy="50404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FA541B-C91E-4D4B-91B0-92024F9D6D57}"/>
              </a:ext>
            </a:extLst>
          </p:cNvPr>
          <p:cNvSpPr/>
          <p:nvPr/>
        </p:nvSpPr>
        <p:spPr>
          <a:xfrm>
            <a:off x="2915816" y="2708920"/>
            <a:ext cx="1482903" cy="50404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09448EF-3D6D-4F9C-B8CF-62D4537018CC}"/>
              </a:ext>
            </a:extLst>
          </p:cNvPr>
          <p:cNvSpPr/>
          <p:nvPr/>
        </p:nvSpPr>
        <p:spPr>
          <a:xfrm>
            <a:off x="3513713" y="3535823"/>
            <a:ext cx="2570455" cy="50404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1253AD8-FF6E-461D-AB2B-952BCAE2F58E}"/>
              </a:ext>
            </a:extLst>
          </p:cNvPr>
          <p:cNvSpPr/>
          <p:nvPr/>
        </p:nvSpPr>
        <p:spPr>
          <a:xfrm>
            <a:off x="4716016" y="4343178"/>
            <a:ext cx="2376264" cy="50404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9A58CC8-EE5C-428F-86C2-B353A5AB4B5C}"/>
              </a:ext>
            </a:extLst>
          </p:cNvPr>
          <p:cNvSpPr/>
          <p:nvPr/>
        </p:nvSpPr>
        <p:spPr>
          <a:xfrm>
            <a:off x="5796135" y="5150533"/>
            <a:ext cx="2376263" cy="50404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58C5E-2383-44BF-83A2-CFF08F0478A8}"/>
              </a:ext>
            </a:extLst>
          </p:cNvPr>
          <p:cNvSpPr txBox="1"/>
          <p:nvPr/>
        </p:nvSpPr>
        <p:spPr>
          <a:xfrm>
            <a:off x="498214" y="392303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5. Schedule</a:t>
            </a:r>
          </a:p>
        </p:txBody>
      </p:sp>
    </p:spTree>
    <p:extLst>
      <p:ext uri="{BB962C8B-B14F-4D97-AF65-F5344CB8AC3E}">
        <p14:creationId xmlns:p14="http://schemas.microsoft.com/office/powerpoint/2010/main" val="173657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6151" y="2351782"/>
            <a:ext cx="42578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6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돋움OTFPro 3" pitchFamily="50" charset="-127"/>
                <a:ea typeface="바른돋움OTFPro 3" pitchFamily="50" charset="-127"/>
                <a:cs typeface="+mn-cs"/>
              </a:rPr>
              <a:t>. </a:t>
            </a: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EXPECTED</a:t>
            </a:r>
            <a:r>
              <a:rPr lang="ko-KR" altLang="en-US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RESULT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돋움OTFPro 3" pitchFamily="50" charset="-127"/>
                <a:ea typeface="바른돋움OTFPro 3" pitchFamily="50" charset="-127"/>
                <a:cs typeface="+mn-cs"/>
              </a:rPr>
              <a:t>   </a:t>
            </a: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 &amp; BENEFIT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바른돋움OTFPro 3" pitchFamily="50" charset="-127"/>
              <a:ea typeface="바른돋움OTFPro 3" pitchFamily="50" charset="-127"/>
              <a:cs typeface="+mn-cs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359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2386036" y="3163844"/>
            <a:ext cx="2378583" cy="2452906"/>
          </a:xfrm>
          <a:prstGeom prst="ellipse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a typeface="바른돋움OTFPro 1" pitchFamily="50" charset="-127"/>
              </a:rPr>
              <a:t>일반 구매자</a:t>
            </a:r>
          </a:p>
        </p:txBody>
      </p:sp>
      <p:sp>
        <p:nvSpPr>
          <p:cNvPr id="27" name="타원 26"/>
          <p:cNvSpPr/>
          <p:nvPr/>
        </p:nvSpPr>
        <p:spPr>
          <a:xfrm>
            <a:off x="4572000" y="3163844"/>
            <a:ext cx="2378583" cy="2452906"/>
          </a:xfrm>
          <a:prstGeom prst="ellipse">
            <a:avLst/>
          </a:prstGeom>
          <a:solidFill>
            <a:schemeClr val="tx1">
              <a:lumMod val="75000"/>
              <a:lumOff val="25000"/>
              <a:alpha val="35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바른돋움OTFPro 1" pitchFamily="50" charset="-127"/>
              </a:rPr>
              <a:t>시장가격</a:t>
            </a:r>
          </a:p>
        </p:txBody>
      </p:sp>
      <p:sp>
        <p:nvSpPr>
          <p:cNvPr id="28" name="타원 27"/>
          <p:cNvSpPr/>
          <p:nvPr/>
        </p:nvSpPr>
        <p:spPr>
          <a:xfrm>
            <a:off x="3563888" y="1556792"/>
            <a:ext cx="2378583" cy="2452906"/>
          </a:xfrm>
          <a:prstGeom prst="ellipse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직구 구매자</a:t>
            </a:r>
            <a:endParaRPr lang="ko-KR" altLang="en-US" sz="14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31396-80DC-4E43-B403-A8DEE0F68FD2}"/>
              </a:ext>
            </a:extLst>
          </p:cNvPr>
          <p:cNvSpPr txBox="1"/>
          <p:nvPr/>
        </p:nvSpPr>
        <p:spPr>
          <a:xfrm>
            <a:off x="498214" y="392303"/>
            <a:ext cx="429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6. Expected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Results &amp; Benefit</a:t>
            </a:r>
          </a:p>
        </p:txBody>
      </p:sp>
    </p:spTree>
    <p:extLst>
      <p:ext uri="{BB962C8B-B14F-4D97-AF65-F5344CB8AC3E}">
        <p14:creationId xmlns:p14="http://schemas.microsoft.com/office/powerpoint/2010/main" val="188790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5"/>
            <a:ext cx="3542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1. BACKGROUND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61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9592" y="4593960"/>
            <a:ext cx="3139683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직구를 이용하는 기존의 소비자들에게 각 나라별 가격을 일일이 검색하는 것은 품이 많이 드는 일이었음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24781" y="4593960"/>
            <a:ext cx="3005205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여러 나라의 가격정보를 한눈에 보고 구매를 용이하게 하는 서비스로 인해 한번의 웹 서핑으로 주요 국의 가격을 확인할 수 있게 됨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72000" y="4725144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998045" y="2261857"/>
            <a:ext cx="1147908" cy="1165997"/>
            <a:chOff x="3776239" y="1885875"/>
            <a:chExt cx="1512166" cy="1535994"/>
          </a:xfrm>
        </p:grpSpPr>
        <p:sp>
          <p:nvSpPr>
            <p:cNvPr id="36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0B378F25-8B2E-49BA-A4AE-F287626B2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59802"/>
            <a:ext cx="1983205" cy="198320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A31C3EA-6FD9-4A61-B36B-38F7E1BF8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37" y="1853253"/>
            <a:ext cx="1983204" cy="1983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CBF956-ECD1-411F-BD5B-D1125DADA245}"/>
              </a:ext>
            </a:extLst>
          </p:cNvPr>
          <p:cNvSpPr txBox="1"/>
          <p:nvPr/>
        </p:nvSpPr>
        <p:spPr>
          <a:xfrm>
            <a:off x="498214" y="392303"/>
            <a:ext cx="6522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6. Expected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Results &amp; Benefit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정보 검색의 용이성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916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14657" y="4564091"/>
            <a:ext cx="3139683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기존의 여러 번거로운 절차로 인해 직구로 해외의 가격정보를 검색하고 이를 이용해 경제적 이익을 보는 사람들은 극 소수였음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31992" y="4564091"/>
            <a:ext cx="3005205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직관적이고 친절한 인터페이스로 직구의 진입장벽을 낮추어 기존에 직구를 하지 않았던 사람도 손쉽게 직구를 통한 합리적 소비 유도 가능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72000" y="4725144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998045" y="2261857"/>
            <a:ext cx="1147908" cy="1165997"/>
            <a:chOff x="3776239" y="1885875"/>
            <a:chExt cx="1512166" cy="1535994"/>
          </a:xfrm>
        </p:grpSpPr>
        <p:sp>
          <p:nvSpPr>
            <p:cNvPr id="36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14BFB70-4CBC-42C9-A552-87978B4C6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789325"/>
            <a:ext cx="1983207" cy="19832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CA7307-8E6E-4DE7-ADE6-EE8959D38D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31" y="1853251"/>
            <a:ext cx="1983207" cy="1983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60D77E-81B6-4CC4-8140-D26A60EF31F7}"/>
              </a:ext>
            </a:extLst>
          </p:cNvPr>
          <p:cNvSpPr txBox="1"/>
          <p:nvPr/>
        </p:nvSpPr>
        <p:spPr>
          <a:xfrm>
            <a:off x="498214" y="392303"/>
            <a:ext cx="6522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6. Expected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Results &amp; Benefit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2)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정보 접근의 용이성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071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02016" y="4564091"/>
            <a:ext cx="3139683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IKEA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등 유명 해외 브랜드들은 한국에 정식 수출을 할 때 타 국가들에 비해 터무니 없이 높은 가격을 책정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31992" y="4564091"/>
            <a:ext cx="3005205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직구 진입장벽의 완화는 더욱 많은 사람들이 합리적인 소비를 할 수 있도록 유도하며 결과적으로 해외 브랜드의 국내 가격 또한 타 국가들과 비슷한 수준이 될 것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72000" y="4725144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998045" y="2261857"/>
            <a:ext cx="1147908" cy="1165997"/>
            <a:chOff x="3776239" y="1885875"/>
            <a:chExt cx="1512166" cy="1535994"/>
          </a:xfrm>
        </p:grpSpPr>
        <p:sp>
          <p:nvSpPr>
            <p:cNvPr id="36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2D3333D-7F9C-4F17-B9BC-9E1959CFF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99" y="1909185"/>
            <a:ext cx="1936563" cy="1936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CE8825-3EEC-485A-9249-EAAD8A468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38" y="1909185"/>
            <a:ext cx="1936563" cy="19365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118C0F-6B5B-464E-8B18-3F8489D194BC}"/>
              </a:ext>
            </a:extLst>
          </p:cNvPr>
          <p:cNvSpPr txBox="1"/>
          <p:nvPr/>
        </p:nvSpPr>
        <p:spPr>
          <a:xfrm>
            <a:off x="498214" y="392303"/>
            <a:ext cx="6522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6. Expected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Results &amp; Benefit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3)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해외 업체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유통 업체 개선 기대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630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890977"/>
            <a:ext cx="3416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REFERENCES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731082-67A7-4FCE-9E87-4F8A93B75F65}"/>
              </a:ext>
            </a:extLst>
          </p:cNvPr>
          <p:cNvSpPr/>
          <p:nvPr/>
        </p:nvSpPr>
        <p:spPr>
          <a:xfrm>
            <a:off x="965902" y="1853094"/>
            <a:ext cx="7458526" cy="4096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상반기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해외직구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전년 동기 대비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36%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증가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”,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관세청 보도자료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 2018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08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24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일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추천 시스템 분석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어떻게 아마존과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넷플릭스가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당신의 취향을 예상하는가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?”, KTH DAISY, 2014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11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en-US" altLang="ko-KR" sz="1200" dirty="0">
                <a:hlinkClick r:id="rId2"/>
              </a:rPr>
              <a:t>http://blog.kthdaisy.com:8080/recommendation_system_kthdaisy/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hlinkClick r:id="rId3"/>
              </a:rPr>
              <a:t>http://www.11st.co.kr/html/mainThemeGlobalDirect.html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hlinkClick r:id="rId4"/>
              </a:rPr>
              <a:t>http://www.g9.co.kr/Display/Global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hlinkClick r:id="rId5"/>
              </a:rPr>
              <a:t>https://camelcamelcamel.com/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hlinkClick r:id="rId6"/>
              </a:rPr>
              <a:t>http://www.pricegrabber.com/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hlinkClick r:id="rId7"/>
              </a:rPr>
              <a:t>https://www.koreaexim.go.kr/site/program/openapi/openApiView?menuid=001003002002001&amp;apino=2&amp;viewtype=C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66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93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Background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국내 직구 현황 개괄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6803" y="4682897"/>
            <a:ext cx="7246466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2018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년 상반기 해외 직구 규모는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1,494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만 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 13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억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천만불로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전년 동기 대비 건수 기준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36%,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금액 기준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35%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증가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2018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년 상반기 우리나라 전체 수입액이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2,650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억불로 전년 동기 대비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13%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증가한 것과 비교해 볼 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해외 직구 성장세는 가히 폭발적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9040B63-ED31-4F49-830D-E87858E0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3" y="1940455"/>
            <a:ext cx="3514908" cy="20933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F41B49-A80E-4366-8AAF-5314517F3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91" y="1940458"/>
            <a:ext cx="3514903" cy="209335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F203EF-A785-4857-B409-168E32DA96A8}"/>
              </a:ext>
            </a:extLst>
          </p:cNvPr>
          <p:cNvSpPr/>
          <p:nvPr/>
        </p:nvSpPr>
        <p:spPr>
          <a:xfrm>
            <a:off x="1094416" y="1521959"/>
            <a:ext cx="313968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&lt;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해외 직구 수입 건수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만 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)&gt;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14A6C1-E68D-49FE-9C01-CE992E8728BD}"/>
              </a:ext>
            </a:extLst>
          </p:cNvPr>
          <p:cNvSpPr/>
          <p:nvPr/>
        </p:nvSpPr>
        <p:spPr>
          <a:xfrm>
            <a:off x="4909901" y="1521962"/>
            <a:ext cx="313968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&lt;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해외 직구 수입 금액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미화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백만불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)&gt;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77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6803" y="4682897"/>
            <a:ext cx="7246466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주요 해외 직구 품목 중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의류와 신발이 각각 비중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, 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위에 해당하며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핸드백〮가방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시계가 각각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8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, 10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위에 해당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패션 관련 품목의 직구 비중이 상당함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을 알 수 있음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주요 해외 직구 품목 중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의류의 전년 동기 대비 증가율은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60%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전체 품목 중 두 번째로 높은 수치에 해당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바른돋움OTFPro 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바른돋움OTFPro 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F203EF-A785-4857-B409-168E32DA96A8}"/>
              </a:ext>
            </a:extLst>
          </p:cNvPr>
          <p:cNvSpPr/>
          <p:nvPr/>
        </p:nvSpPr>
        <p:spPr>
          <a:xfrm>
            <a:off x="1094416" y="1521959"/>
            <a:ext cx="313968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&lt;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해외 직구 주요 품목 반입 건수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만 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)&gt;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14A6C1-E68D-49FE-9C01-CE992E8728BD}"/>
              </a:ext>
            </a:extLst>
          </p:cNvPr>
          <p:cNvSpPr/>
          <p:nvPr/>
        </p:nvSpPr>
        <p:spPr>
          <a:xfrm>
            <a:off x="4909901" y="1521962"/>
            <a:ext cx="313968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&lt;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해외 직구 주요 품목 비중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(%)&gt;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D2ADB8-D19D-47C5-BD93-F6266D4C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2" y="1927879"/>
            <a:ext cx="3514908" cy="20933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6B4749-3331-4A6F-91CC-40935887E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91" y="1940458"/>
            <a:ext cx="3514902" cy="2093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F55E61-BE40-4389-A9B6-26778BDC179A}"/>
              </a:ext>
            </a:extLst>
          </p:cNvPr>
          <p:cNvSpPr txBox="1"/>
          <p:nvPr/>
        </p:nvSpPr>
        <p:spPr>
          <a:xfrm>
            <a:off x="498214" y="392303"/>
            <a:ext cx="393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Background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국내 직구 현황 개괄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70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719CF36-FBD3-4208-9AE8-71743C50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06" y="1065966"/>
            <a:ext cx="3466072" cy="1552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3EB140-A455-4C7F-ACC0-CD108BDA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23" y="1052736"/>
            <a:ext cx="3412085" cy="1560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DBAA22-3915-4D34-977A-246405278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11" t="13433" r="30261" b="74626"/>
          <a:stretch/>
        </p:blipFill>
        <p:spPr>
          <a:xfrm>
            <a:off x="899592" y="2763140"/>
            <a:ext cx="1352270" cy="55927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E9F546-CD3D-442C-AF9F-1E762D85D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89" t="18311" r="25480" b="68715"/>
          <a:stretch/>
        </p:blipFill>
        <p:spPr>
          <a:xfrm>
            <a:off x="6679023" y="2765130"/>
            <a:ext cx="1565385" cy="55529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6FBBC1-B551-4F6B-9E35-1749ACFFDF8F}"/>
              </a:ext>
            </a:extLst>
          </p:cNvPr>
          <p:cNvSpPr/>
          <p:nvPr/>
        </p:nvSpPr>
        <p:spPr>
          <a:xfrm>
            <a:off x="3382988" y="2787488"/>
            <a:ext cx="2269611" cy="507831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직구 시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약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41%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더 저렴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직구 한화 가격 약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11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만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4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천원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6E11E9A-5776-4C7A-B7FA-CBF8D5728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06" y="3638624"/>
            <a:ext cx="3466072" cy="17382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A8133D-B8E0-4DC1-86CE-6F65FFB49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394" y="3638805"/>
            <a:ext cx="3412084" cy="1737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D175D3-0044-4CD0-BDC7-138CB58AA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9" t="26273" r="7315" b="62067"/>
          <a:stretch/>
        </p:blipFill>
        <p:spPr>
          <a:xfrm>
            <a:off x="895637" y="5515141"/>
            <a:ext cx="1391349" cy="447597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7AEAA7-5438-4873-AFC0-D527FA1DFA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415" t="26931" r="7850" b="63459"/>
          <a:stretch/>
        </p:blipFill>
        <p:spPr>
          <a:xfrm>
            <a:off x="6588224" y="5517593"/>
            <a:ext cx="1651254" cy="44269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FFED8-A7C2-4103-B0DC-41A71BF9AF3B}"/>
              </a:ext>
            </a:extLst>
          </p:cNvPr>
          <p:cNvSpPr/>
          <p:nvPr/>
        </p:nvSpPr>
        <p:spPr>
          <a:xfrm>
            <a:off x="3350551" y="5471931"/>
            <a:ext cx="2295168" cy="507831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직구 시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약 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40%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더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저렴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직구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한화 가격 약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10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만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2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천원 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9B28046-8305-443E-B3B2-CFCECDF696BE}"/>
              </a:ext>
            </a:extLst>
          </p:cNvPr>
          <p:cNvCxnSpPr>
            <a:cxnSpLocks/>
          </p:cNvCxnSpPr>
          <p:nvPr/>
        </p:nvCxnSpPr>
        <p:spPr>
          <a:xfrm flipV="1">
            <a:off x="2286986" y="3029684"/>
            <a:ext cx="1060878" cy="26184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B0993AD-3184-46DE-AE8A-CB4BDA28278A}"/>
              </a:ext>
            </a:extLst>
          </p:cNvPr>
          <p:cNvCxnSpPr>
            <a:cxnSpLocks/>
          </p:cNvCxnSpPr>
          <p:nvPr/>
        </p:nvCxnSpPr>
        <p:spPr>
          <a:xfrm>
            <a:off x="5652122" y="3042776"/>
            <a:ext cx="1026901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2F98399-D802-4E64-93B8-1EC24BBD147E}"/>
              </a:ext>
            </a:extLst>
          </p:cNvPr>
          <p:cNvCxnSpPr>
            <a:cxnSpLocks/>
          </p:cNvCxnSpPr>
          <p:nvPr/>
        </p:nvCxnSpPr>
        <p:spPr>
          <a:xfrm flipV="1">
            <a:off x="2298687" y="5725847"/>
            <a:ext cx="1060878" cy="26184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FC372FE-C6B0-446D-8417-0BD7D8947835}"/>
              </a:ext>
            </a:extLst>
          </p:cNvPr>
          <p:cNvCxnSpPr>
            <a:cxnSpLocks/>
          </p:cNvCxnSpPr>
          <p:nvPr/>
        </p:nvCxnSpPr>
        <p:spPr>
          <a:xfrm>
            <a:off x="5652122" y="5738939"/>
            <a:ext cx="93610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6AE6763-EAC2-4B03-926C-D93653BEDE4E}"/>
              </a:ext>
            </a:extLst>
          </p:cNvPr>
          <p:cNvCxnSpPr/>
          <p:nvPr/>
        </p:nvCxnSpPr>
        <p:spPr>
          <a:xfrm>
            <a:off x="719572" y="3429000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3BDF68-AA02-4EAD-907D-24903EA7ACDE}"/>
              </a:ext>
            </a:extLst>
          </p:cNvPr>
          <p:cNvSpPr txBox="1"/>
          <p:nvPr/>
        </p:nvSpPr>
        <p:spPr>
          <a:xfrm>
            <a:off x="498214" y="392303"/>
            <a:ext cx="393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Background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국내 직구 현황 개괄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96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8">
            <a:extLst>
              <a:ext uri="{FF2B5EF4-FFF2-40B4-BE49-F238E27FC236}">
                <a16:creationId xmlns:a16="http://schemas.microsoft.com/office/drawing/2014/main" id="{B2BA91D6-A862-4C85-BCD3-1F1A462E0CA7}"/>
              </a:ext>
            </a:extLst>
          </p:cNvPr>
          <p:cNvSpPr/>
          <p:nvPr/>
        </p:nvSpPr>
        <p:spPr>
          <a:xfrm>
            <a:off x="1967544" y="5041331"/>
            <a:ext cx="5208912" cy="8359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55A7AD-07B5-45BF-A42F-350367DC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76" y="1181640"/>
            <a:ext cx="5067635" cy="2103335"/>
          </a:xfrm>
          <a:prstGeom prst="rect">
            <a:avLst/>
          </a:prstGeom>
        </p:spPr>
      </p:pic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6ED12AE-853E-4938-BBE3-4745BA63F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77" y="1210316"/>
            <a:ext cx="5092113" cy="20746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715B00-2177-4A9B-801D-FD029D519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8" b="11119"/>
          <a:stretch/>
        </p:blipFill>
        <p:spPr>
          <a:xfrm>
            <a:off x="179512" y="1210316"/>
            <a:ext cx="4675922" cy="20746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157F67-1A64-42AD-A8AC-CF989611F78F}"/>
              </a:ext>
            </a:extLst>
          </p:cNvPr>
          <p:cNvSpPr/>
          <p:nvPr/>
        </p:nvSpPr>
        <p:spPr>
          <a:xfrm>
            <a:off x="1406540" y="3429000"/>
            <a:ext cx="6330921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국가 별로 가격 및 할인율 상이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위 사례에서는 국내 가격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87,500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원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독일 가격 약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51,000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원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미국 가격 약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77,000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할인 행사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등으로 인해 경우에 따라 국내에서 구입하는 경우가 더 저렴한 경우도 발생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4F867F-1D6D-408F-B5FF-401BE55C0009}"/>
              </a:ext>
            </a:extLst>
          </p:cNvPr>
          <p:cNvSpPr/>
          <p:nvPr/>
        </p:nvSpPr>
        <p:spPr>
          <a:xfrm>
            <a:off x="2782265" y="1556792"/>
            <a:ext cx="853632" cy="288032"/>
          </a:xfrm>
          <a:prstGeom prst="rect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4D8F3E-FD7F-42FD-ADF8-7CEF920A01A4}"/>
              </a:ext>
            </a:extLst>
          </p:cNvPr>
          <p:cNvSpPr/>
          <p:nvPr/>
        </p:nvSpPr>
        <p:spPr>
          <a:xfrm>
            <a:off x="4855434" y="1556792"/>
            <a:ext cx="853632" cy="288032"/>
          </a:xfrm>
          <a:prstGeom prst="rect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A1449E-DDB8-46A1-9107-94982CDF4FFE}"/>
              </a:ext>
            </a:extLst>
          </p:cNvPr>
          <p:cNvSpPr/>
          <p:nvPr/>
        </p:nvSpPr>
        <p:spPr>
          <a:xfrm>
            <a:off x="6937649" y="1546902"/>
            <a:ext cx="853632" cy="288032"/>
          </a:xfrm>
          <a:prstGeom prst="rect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D5A5A4F-5894-4D93-820C-22583B1857D2}"/>
              </a:ext>
            </a:extLst>
          </p:cNvPr>
          <p:cNvCxnSpPr>
            <a:cxnSpLocks/>
          </p:cNvCxnSpPr>
          <p:nvPr/>
        </p:nvCxnSpPr>
        <p:spPr>
          <a:xfrm flipV="1">
            <a:off x="5705820" y="1410542"/>
            <a:ext cx="965658" cy="292480"/>
          </a:xfrm>
          <a:prstGeom prst="straightConnector1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7FFDB5-1ECA-4CB9-8B3B-AB51E2A80AAF}"/>
              </a:ext>
            </a:extLst>
          </p:cNvPr>
          <p:cNvSpPr/>
          <p:nvPr/>
        </p:nvSpPr>
        <p:spPr>
          <a:xfrm>
            <a:off x="6588224" y="1280195"/>
            <a:ext cx="337134" cy="130338"/>
          </a:xfrm>
          <a:prstGeom prst="rect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7E0599-DF35-46CB-AFA1-53402095E6B4}"/>
              </a:ext>
            </a:extLst>
          </p:cNvPr>
          <p:cNvCxnSpPr>
            <a:cxnSpLocks/>
          </p:cNvCxnSpPr>
          <p:nvPr/>
        </p:nvCxnSpPr>
        <p:spPr>
          <a:xfrm flipV="1">
            <a:off x="3647564" y="1418730"/>
            <a:ext cx="965658" cy="292480"/>
          </a:xfrm>
          <a:prstGeom prst="straightConnector1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854C1E-CADF-4A59-A5EB-C219D58CCFB5}"/>
              </a:ext>
            </a:extLst>
          </p:cNvPr>
          <p:cNvSpPr/>
          <p:nvPr/>
        </p:nvSpPr>
        <p:spPr>
          <a:xfrm>
            <a:off x="4611024" y="1319719"/>
            <a:ext cx="256078" cy="99001"/>
          </a:xfrm>
          <a:prstGeom prst="rect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3C21BCE-D73F-4DA6-A55D-0EEE7616759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91281" y="1419576"/>
            <a:ext cx="965658" cy="271342"/>
          </a:xfrm>
          <a:prstGeom prst="straightConnector1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3A364B-5786-48CA-80D7-D2440F7C7325}"/>
              </a:ext>
            </a:extLst>
          </p:cNvPr>
          <p:cNvSpPr/>
          <p:nvPr/>
        </p:nvSpPr>
        <p:spPr>
          <a:xfrm>
            <a:off x="8565698" y="1210316"/>
            <a:ext cx="337135" cy="209250"/>
          </a:xfrm>
          <a:prstGeom prst="rect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5" name="오각형 28">
            <a:extLst>
              <a:ext uri="{FF2B5EF4-FFF2-40B4-BE49-F238E27FC236}">
                <a16:creationId xmlns:a16="http://schemas.microsoft.com/office/drawing/2014/main" id="{960E7309-997C-49B5-B2E9-F7143710ADB4}"/>
              </a:ext>
            </a:extLst>
          </p:cNvPr>
          <p:cNvSpPr/>
          <p:nvPr/>
        </p:nvSpPr>
        <p:spPr>
          <a:xfrm rot="5400000">
            <a:off x="4385883" y="3903726"/>
            <a:ext cx="372232" cy="1558635"/>
          </a:xfrm>
          <a:prstGeom prst="homePlate">
            <a:avLst>
              <a:gd name="adj" fmla="val 4282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FB8B89-C4A9-4DD2-AB2C-001BB62C7E75}"/>
              </a:ext>
            </a:extLst>
          </p:cNvPr>
          <p:cNvSpPr/>
          <p:nvPr/>
        </p:nvSpPr>
        <p:spPr>
          <a:xfrm>
            <a:off x="2515982" y="5097378"/>
            <a:ext cx="41120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더 저렴하고 효과적인 직구를 위해서는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국가별 가격 비교 필요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2490E4-8BF0-42D4-AB34-6F185EF14F95}"/>
              </a:ext>
            </a:extLst>
          </p:cNvPr>
          <p:cNvSpPr txBox="1"/>
          <p:nvPr/>
        </p:nvSpPr>
        <p:spPr>
          <a:xfrm>
            <a:off x="498214" y="392303"/>
            <a:ext cx="393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Background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국내 직구 현황 개괄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97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3DE25-0618-4892-9A88-1F289C1C1FED}"/>
              </a:ext>
            </a:extLst>
          </p:cNvPr>
          <p:cNvSpPr txBox="1"/>
          <p:nvPr/>
        </p:nvSpPr>
        <p:spPr>
          <a:xfrm>
            <a:off x="891326" y="1136938"/>
            <a:ext cx="7644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바른돋움OTFPro 3" pitchFamily="50" charset="-127"/>
                <a:ea typeface="바른돋움OTFPro 3" pitchFamily="50" charset="-127"/>
              </a:rPr>
              <a:t>Recommender System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시스템이 갖고 있는 데이터를 각각의 사용자에 맞게 개인화 하여 제공하는 것</a:t>
            </a:r>
          </a:p>
        </p:txBody>
      </p:sp>
      <p:pic>
        <p:nvPicPr>
          <p:cNvPr id="11" name="Picture 2" descr="ë·íë¦­ì¤ì ëí ì´ë¯¸ì§ ê²ìê²°ê³¼">
            <a:extLst>
              <a:ext uri="{FF2B5EF4-FFF2-40B4-BE49-F238E27FC236}">
                <a16:creationId xmlns:a16="http://schemas.microsoft.com/office/drawing/2014/main" id="{B44ADB2C-2669-47A4-8F32-F77DDB9D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2457284"/>
            <a:ext cx="3454989" cy="194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ìë§ì¡´ ê¸°ì ì¬ì§ì ëí ì´ë¯¸ì§ ê²ìê²°ê³¼">
            <a:extLst>
              <a:ext uri="{FF2B5EF4-FFF2-40B4-BE49-F238E27FC236}">
                <a16:creationId xmlns:a16="http://schemas.microsoft.com/office/drawing/2014/main" id="{6B681325-93AE-453B-B46C-06A98492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88" y="2457284"/>
            <a:ext cx="3471673" cy="1943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58DD5-2699-418E-9DDB-4F18BC9C870C}"/>
              </a:ext>
            </a:extLst>
          </p:cNvPr>
          <p:cNvSpPr txBox="1"/>
          <p:nvPr/>
        </p:nvSpPr>
        <p:spPr>
          <a:xfrm>
            <a:off x="574088" y="4715479"/>
            <a:ext cx="3721769" cy="59260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바른돋움OTFPro 1" pitchFamily="50" charset="-127"/>
                <a:ea typeface="바른돋움OTFPro 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400" dirty="0">
                <a:solidFill>
                  <a:schemeClr val="tx1"/>
                </a:solidFill>
              </a:rPr>
              <a:t>추천시스템을 통한 대여 비율 </a:t>
            </a:r>
            <a:r>
              <a:rPr lang="en-US" altLang="ko-KR" sz="1400" dirty="0">
                <a:solidFill>
                  <a:schemeClr val="tx1"/>
                </a:solidFill>
              </a:rPr>
              <a:t>80% </a:t>
            </a:r>
            <a:r>
              <a:rPr lang="ko-KR" altLang="en-US" sz="1400" dirty="0">
                <a:solidFill>
                  <a:schemeClr val="tx1"/>
                </a:solidFill>
              </a:rPr>
              <a:t>이상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FF789F-6B67-4F10-8B11-48CB474CA0F4}"/>
              </a:ext>
            </a:extLst>
          </p:cNvPr>
          <p:cNvSpPr txBox="1"/>
          <p:nvPr/>
        </p:nvSpPr>
        <p:spPr>
          <a:xfrm>
            <a:off x="4848145" y="4714716"/>
            <a:ext cx="3797538" cy="59260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바른돋움OTFPro 1" pitchFamily="50" charset="-127"/>
                <a:ea typeface="바른돋움OTFPro 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400" dirty="0">
                <a:solidFill>
                  <a:schemeClr val="tx1"/>
                </a:solidFill>
              </a:rPr>
              <a:t>추천시스템을 통한 판매량 비율 </a:t>
            </a:r>
            <a:r>
              <a:rPr lang="en-US" altLang="ko-KR" sz="1400" dirty="0">
                <a:solidFill>
                  <a:schemeClr val="tx1"/>
                </a:solidFill>
              </a:rPr>
              <a:t>35% </a:t>
            </a:r>
            <a:r>
              <a:rPr lang="ko-KR" altLang="en-US" sz="1400" dirty="0">
                <a:solidFill>
                  <a:schemeClr val="tx1"/>
                </a:solidFill>
              </a:rPr>
              <a:t>이상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801CF-959B-4C66-98F2-32354F678265}"/>
              </a:ext>
            </a:extLst>
          </p:cNvPr>
          <p:cNvSpPr txBox="1"/>
          <p:nvPr/>
        </p:nvSpPr>
        <p:spPr>
          <a:xfrm>
            <a:off x="498214" y="392303"/>
            <a:ext cx="398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1. Background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3" pitchFamily="50" charset="-127"/>
                <a:ea typeface="바른돋움OTFPro 3" pitchFamily="50" charset="-127"/>
              </a:rPr>
              <a:t>추천 시스템의 필요성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56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5576" y="2444115"/>
            <a:ext cx="4390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돋움OTFPro 3" pitchFamily="50" charset="-127"/>
                <a:ea typeface="바른돋움OTFPro 3" pitchFamily="50" charset="-127"/>
                <a:cs typeface="+mn-cs"/>
              </a:rPr>
              <a:t>. </a:t>
            </a: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RELATED</a:t>
            </a:r>
            <a:r>
              <a:rPr lang="ko-KR" altLang="en-US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latin typeface="바른돋움OTFPro 3" pitchFamily="50" charset="-127"/>
                <a:ea typeface="바른돋움OTFPro 3" pitchFamily="50" charset="-127"/>
              </a:rPr>
              <a:t>SERVICES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바른돋움OTFPro 3" pitchFamily="50" charset="-127"/>
              <a:ea typeface="바른돋움OTFPro 3" pitchFamily="50" charset="-127"/>
              <a:cs typeface="+mn-cs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930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1050</Words>
  <Application>Microsoft Office PowerPoint</Application>
  <PresentationFormat>화면 슬라이드 쇼(4:3)</PresentationFormat>
  <Paragraphs>237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맑은 고딕</vt:lpstr>
      <vt:lpstr>바른돋움OTFPro 1</vt:lpstr>
      <vt:lpstr>바른돋움OTFPro 2</vt:lpstr>
      <vt:lpstr>바른돋움OTFPro 3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JUNGMJ</dc:creator>
  <cp:lastModifiedBy>JHS</cp:lastModifiedBy>
  <cp:revision>70</cp:revision>
  <dcterms:created xsi:type="dcterms:W3CDTF">2015-06-09T01:21:18Z</dcterms:created>
  <dcterms:modified xsi:type="dcterms:W3CDTF">2019-04-06T12:24:25Z</dcterms:modified>
</cp:coreProperties>
</file>